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10"/>
  </p:notesMasterIdLst>
  <p:handoutMasterIdLst>
    <p:handoutMasterId r:id="rId11"/>
  </p:handoutMasterIdLst>
  <p:sldIdLst>
    <p:sldId id="274" r:id="rId2"/>
    <p:sldId id="276" r:id="rId3"/>
    <p:sldId id="279" r:id="rId4"/>
    <p:sldId id="280" r:id="rId5"/>
    <p:sldId id="281" r:id="rId6"/>
    <p:sldId id="282" r:id="rId7"/>
    <p:sldId id="284" r:id="rId8"/>
    <p:sldId id="285" r:id="rId9"/>
  </p:sldIdLst>
  <p:sldSz cx="9906000" cy="6858000" type="A4"/>
  <p:notesSz cx="6807200" cy="993933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xmlns="">
        <p15:guide id="1" orient="horz" pos="4180">
          <p15:clr>
            <a:srgbClr val="A4A3A4"/>
          </p15:clr>
        </p15:guide>
        <p15:guide id="2" pos="5984">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99566" autoAdjust="0"/>
  </p:normalViewPr>
  <p:slideViewPr>
    <p:cSldViewPr>
      <p:cViewPr varScale="1">
        <p:scale>
          <a:sx n="112" d="100"/>
          <a:sy n="112" d="100"/>
        </p:scale>
        <p:origin x="-1512" y="-48"/>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32"/>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60260" y="9445464"/>
            <a:ext cx="2946945" cy="493880"/>
          </a:xfrm>
          <a:prstGeom prst="rect">
            <a:avLst/>
          </a:prstGeom>
          <a:noFill/>
          <a:ln w="9525">
            <a:noFill/>
            <a:miter lim="800000"/>
            <a:headEnd/>
            <a:tailEnd/>
          </a:ln>
          <a:effectLst/>
        </p:spPr>
        <p:txBody>
          <a:bodyPr vert="horz" wrap="square" lIns="95497" tIns="47751" rIns="95497" bIns="47751" numCol="1" anchor="b" anchorCtr="0" compatLnSpc="1">
            <a:prstTxWarp prst="textNoShape">
              <a:avLst/>
            </a:prstTxWarp>
          </a:bodyPr>
          <a:lstStyle>
            <a:lvl1pPr algn="r" defTabSz="955518">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lvl1pPr algn="l" defTabSz="955518">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60260" y="3"/>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lvl1pPr algn="r" defTabSz="955518">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09613" y="744538"/>
            <a:ext cx="5387975" cy="3730625"/>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8745" y="4721192"/>
            <a:ext cx="4989714" cy="4474246"/>
          </a:xfrm>
          <a:prstGeom prst="rect">
            <a:avLst/>
          </a:prstGeom>
          <a:noFill/>
          <a:ln w="12700" cap="sq">
            <a:noFill/>
            <a:miter lim="800000"/>
            <a:headEnd type="none" w="sm" len="sm"/>
            <a:tailEnd type="none" w="sm" len="sm"/>
          </a:ln>
          <a:effectLst/>
        </p:spPr>
        <p:txBody>
          <a:bodyPr vert="horz" wrap="none" lIns="95497" tIns="47751" rIns="95497" bIns="47751"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45464"/>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b" anchorCtr="0" compatLnSpc="1">
            <a:prstTxWarp prst="textNoShape">
              <a:avLst/>
            </a:prstTxWarp>
          </a:bodyPr>
          <a:lstStyle>
            <a:lvl1pPr algn="l" defTabSz="955518">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60260" y="9445464"/>
            <a:ext cx="2946945" cy="493880"/>
          </a:xfrm>
          <a:prstGeom prst="rect">
            <a:avLst/>
          </a:prstGeom>
          <a:noFill/>
          <a:ln w="12700" cap="sq">
            <a:noFill/>
            <a:miter lim="800000"/>
            <a:headEnd type="none" w="sm" len="sm"/>
            <a:tailEnd type="none" w="sm" len="sm"/>
          </a:ln>
          <a:effectLst/>
        </p:spPr>
        <p:txBody>
          <a:bodyPr vert="horz" wrap="none" lIns="95497" tIns="47751" rIns="95497" bIns="47751" numCol="1" anchor="b" anchorCtr="0" compatLnSpc="1">
            <a:prstTxWarp prst="textNoShape">
              <a:avLst/>
            </a:prstTxWarp>
          </a:bodyPr>
          <a:lstStyle>
            <a:lvl1pPr algn="r" defTabSz="955518">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0" name="Text Box 785"/>
          <p:cNvSpPr txBox="1">
            <a:spLocks noChangeArrowheads="1"/>
          </p:cNvSpPr>
          <p:nvPr userDrawn="1"/>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endParaRPr lang="en-US" altLang="ja-JP" dirty="0">
              <a:solidFill>
                <a:schemeClr val="bg2"/>
              </a:solidFill>
            </a:endParaRPr>
          </a:p>
        </p:txBody>
      </p:sp>
      <p:sp>
        <p:nvSpPr>
          <p:cNvPr id="9" name="テキスト プレースホルダー 8"/>
          <p:cNvSpPr>
            <a:spLocks noGrp="1"/>
          </p:cNvSpPr>
          <p:nvPr>
            <p:ph type="body" sz="quarter" idx="11"/>
          </p:nvPr>
        </p:nvSpPr>
        <p:spPr>
          <a:xfrm>
            <a:off x="8985448" y="188913"/>
            <a:ext cx="828873" cy="290763"/>
          </a:xfrm>
        </p:spPr>
        <p:txBody>
          <a:bodyPr>
            <a:normAutofit/>
          </a:bodyPr>
          <a:lstStyle>
            <a:lvl1pPr marL="0" indent="0" algn="ctr">
              <a:buNone/>
              <a:defRPr sz="1200"/>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オープン＆ビッグデータ活用・地方創生推進機構</a:t>
            </a:r>
            <a:r>
              <a:rPr lang="ja-JP" altLang="en-US" sz="1600" kern="0" baseline="0" dirty="0" smtClean="0"/>
              <a:t> 事務局</a:t>
            </a:r>
            <a:endParaRPr lang="ja-JP" altLang="en-US" sz="1600" kern="0" dirty="0" smtClean="0"/>
          </a:p>
        </p:txBody>
      </p:sp>
      <p:sp>
        <p:nvSpPr>
          <p:cNvPr id="12"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12673"/>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252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dirty="0" smtClean="0">
                <a:solidFill>
                  <a:srgbClr val="353535"/>
                </a:solidFill>
                <a:latin typeface="Arial" charset="0"/>
              </a:rPr>
              <a:t>© 2016 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 id="2147483707" r:id="rId10"/>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hyperlink" Target="http://creativecommons.org/licenses/by/2.1/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792760" y="5134039"/>
            <a:ext cx="6912767" cy="375677"/>
          </a:xfrm>
        </p:spPr>
        <p:txBody>
          <a:bodyPr/>
          <a:lstStyle/>
          <a:p>
            <a:r>
              <a:rPr lang="en-US" altLang="ja-JP" dirty="0" smtClean="0"/>
              <a:t>2016.3.11</a:t>
            </a:r>
            <a:endParaRPr lang="en-US" altLang="ja-JP" dirty="0"/>
          </a:p>
        </p:txBody>
      </p:sp>
      <p:sp>
        <p:nvSpPr>
          <p:cNvPr id="3" name="タイトル 2"/>
          <p:cNvSpPr>
            <a:spLocks noGrp="1"/>
          </p:cNvSpPr>
          <p:nvPr>
            <p:ph type="ctrTitle" sz="quarter"/>
          </p:nvPr>
        </p:nvSpPr>
        <p:spPr>
          <a:xfrm>
            <a:off x="2677278" y="3273371"/>
            <a:ext cx="7170248" cy="560343"/>
          </a:xfrm>
        </p:spPr>
        <p:txBody>
          <a:bodyPr/>
          <a:lstStyle/>
          <a:p>
            <a:r>
              <a:rPr lang="ja-JP" altLang="en-US" dirty="0" smtClean="0">
                <a:latin typeface="メイリオ" pitchFamily="50" charset="-128"/>
                <a:ea typeface="メイリオ" pitchFamily="50" charset="-128"/>
                <a:cs typeface="メイリオ" pitchFamily="50" charset="-128"/>
              </a:rPr>
              <a:t>勝手表彰受賞作品紹介</a:t>
            </a:r>
            <a:endParaRPr lang="ja-JP" altLang="en-US" dirty="0">
              <a:latin typeface="メイリオ" pitchFamily="50" charset="-128"/>
              <a:ea typeface="メイリオ" pitchFamily="50" charset="-128"/>
              <a:cs typeface="メイリオ" pitchFamily="50" charset="-128"/>
            </a:endParaRPr>
          </a:p>
        </p:txBody>
      </p:sp>
      <p:pic>
        <p:nvPicPr>
          <p:cNvPr id="1026"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2836842" y="1783804"/>
            <a:ext cx="4091185" cy="369332"/>
          </a:xfrm>
          <a:prstGeom prst="rect">
            <a:avLst/>
          </a:prstGeom>
        </p:spPr>
        <p:txBody>
          <a:bodyPr wrap="none">
            <a:spAutoFit/>
          </a:bodyPr>
          <a:lstStyle/>
          <a:p>
            <a:r>
              <a:rPr kumimoji="1" lang="en-US" altLang="ja-JP"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年度　第</a:t>
            </a:r>
            <a:r>
              <a:rPr kumimoji="1" lang="en-US" altLang="ja-JP"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回　利</a:t>
            </a:r>
            <a:r>
              <a:rPr kumimoji="1" lang="ja-JP" altLang="en-US"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活用・普及</a:t>
            </a:r>
            <a:r>
              <a:rPr kumimoji="1" lang="ja-JP" altLang="en-US"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ja-JP" altLang="en-US"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792760" y="2392889"/>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sp>
        <p:nvSpPr>
          <p:cNvPr id="10" name="Rectangle 6"/>
          <p:cNvSpPr txBox="1">
            <a:spLocks noChangeArrowheads="1"/>
          </p:cNvSpPr>
          <p:nvPr/>
        </p:nvSpPr>
        <p:spPr bwMode="auto">
          <a:xfrm>
            <a:off x="2798084" y="5571272"/>
            <a:ext cx="6912767" cy="375677"/>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latinLnBrk="0"/>
            <a:r>
              <a:rPr lang="en-US" altLang="ja-JP" sz="2000" kern="0" dirty="0" smtClean="0"/>
              <a:t>VLED</a:t>
            </a:r>
            <a:r>
              <a:rPr lang="ja-JP" altLang="en-US" sz="2000" kern="0" baseline="0" dirty="0" smtClean="0"/>
              <a:t>事務局</a:t>
            </a:r>
            <a:endParaRPr lang="ja-JP" altLang="en-US" sz="2000" kern="0" dirty="0" smtClean="0"/>
          </a:p>
        </p:txBody>
      </p:sp>
      <p:pic>
        <p:nvPicPr>
          <p:cNvPr id="11" name="Picture 6" descr="http://i.creativecommons.org/l/by/3.0/88x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37" y="5755993"/>
            <a:ext cx="893968" cy="3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a:spLocks noChangeArrowheads="1"/>
          </p:cNvSpPr>
          <p:nvPr/>
        </p:nvSpPr>
        <p:spPr bwMode="auto">
          <a:xfrm>
            <a:off x="157308" y="6127836"/>
            <a:ext cx="72439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l" eaLnBrk="1" hangingPunct="1">
              <a:spcBef>
                <a:spcPct val="0"/>
              </a:spcBef>
              <a:buFontTx/>
              <a:buNone/>
            </a:pPr>
            <a:r>
              <a:rPr lang="ja-JP" altLang="en-US" sz="900" dirty="0">
                <a:solidFill>
                  <a:schemeClr val="bg2"/>
                </a:solidFill>
                <a:latin typeface="+mn-ea"/>
                <a:ea typeface="+mn-ea"/>
                <a:cs typeface="Meiryo UI" pitchFamily="50" charset="-128"/>
              </a:rPr>
              <a:t>作者自らが作成した図表等（出典や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の記載のないもの）については</a:t>
            </a:r>
            <a:r>
              <a:rPr lang="ja-JP" altLang="en-US" sz="900" dirty="0" smtClean="0">
                <a:solidFill>
                  <a:schemeClr val="bg2"/>
                </a:solidFill>
                <a:latin typeface="+mn-ea"/>
                <a:ea typeface="+mn-ea"/>
                <a:cs typeface="Meiryo UI" pitchFamily="50" charset="-128"/>
              </a:rPr>
              <a:t>、</a:t>
            </a:r>
            <a:endParaRPr lang="en-US" altLang="ja-JP" sz="900" dirty="0" smtClean="0">
              <a:solidFill>
                <a:schemeClr val="bg2"/>
              </a:solidFill>
              <a:latin typeface="+mn-ea"/>
              <a:ea typeface="+mn-ea"/>
              <a:cs typeface="Meiryo UI" pitchFamily="50" charset="-128"/>
            </a:endParaRPr>
          </a:p>
          <a:p>
            <a:pPr algn="l" eaLnBrk="1" hangingPunct="1">
              <a:spcBef>
                <a:spcPct val="0"/>
              </a:spcBef>
              <a:buFontTx/>
              <a:buNone/>
            </a:pPr>
            <a:r>
              <a:rPr lang="en-US" altLang="ja-JP" sz="900" dirty="0" smtClean="0">
                <a:solidFill>
                  <a:schemeClr val="bg2"/>
                </a:solidFill>
                <a:latin typeface="+mn-ea"/>
                <a:ea typeface="+mn-ea"/>
                <a:cs typeface="Meiryo UI" pitchFamily="50" charset="-128"/>
                <a:hlinkClick r:id="rId4"/>
              </a:rPr>
              <a:t>CC-BY</a:t>
            </a:r>
            <a:r>
              <a:rPr lang="ja-JP" altLang="en-US" sz="900" dirty="0">
                <a:solidFill>
                  <a:schemeClr val="bg2"/>
                </a:solidFill>
                <a:latin typeface="+mn-ea"/>
                <a:ea typeface="+mn-ea"/>
                <a:cs typeface="Meiryo UI" pitchFamily="50" charset="-128"/>
                <a:hlinkClick r:id="rId4"/>
              </a:rPr>
              <a:t>（表示</a:t>
            </a:r>
            <a:r>
              <a:rPr lang="en-US" altLang="ja-JP" sz="900" dirty="0">
                <a:solidFill>
                  <a:schemeClr val="bg2"/>
                </a:solidFill>
                <a:latin typeface="+mn-ea"/>
                <a:ea typeface="+mn-ea"/>
                <a:cs typeface="Meiryo UI" pitchFamily="50" charset="-128"/>
                <a:hlinkClick r:id="rId4"/>
              </a:rPr>
              <a:t>2.1</a:t>
            </a:r>
            <a:r>
              <a:rPr lang="ja-JP" altLang="en-US" sz="900" dirty="0">
                <a:solidFill>
                  <a:schemeClr val="bg2"/>
                </a:solidFill>
                <a:latin typeface="+mn-ea"/>
                <a:ea typeface="+mn-ea"/>
                <a:cs typeface="Meiryo UI" pitchFamily="50" charset="-128"/>
                <a:hlinkClick r:id="rId4"/>
              </a:rPr>
              <a:t>）</a:t>
            </a:r>
            <a:r>
              <a:rPr lang="ja-JP" altLang="en-US" sz="900" dirty="0">
                <a:solidFill>
                  <a:schemeClr val="bg2"/>
                </a:solidFill>
                <a:latin typeface="+mn-ea"/>
                <a:ea typeface="+mn-ea"/>
                <a:cs typeface="Meiryo UI" pitchFamily="50" charset="-128"/>
              </a:rPr>
              <a:t>で利用可能です。</a:t>
            </a:r>
          </a:p>
          <a:p>
            <a:pPr algn="l" eaLnBrk="1" hangingPunct="1">
              <a:spcBef>
                <a:spcPct val="0"/>
              </a:spcBef>
              <a:buFontTx/>
              <a:buNone/>
            </a:pPr>
            <a:r>
              <a:rPr lang="ja-JP" altLang="en-US" sz="900" dirty="0">
                <a:solidFill>
                  <a:schemeClr val="bg2"/>
                </a:solidFill>
                <a:latin typeface="+mn-ea"/>
                <a:ea typeface="+mn-ea"/>
                <a:cs typeface="Meiryo UI" pitchFamily="50" charset="-128"/>
              </a:rPr>
              <a:t>出典や</a:t>
            </a:r>
            <a:r>
              <a:rPr lang="en-US" altLang="ja-JP" sz="900" dirty="0">
                <a:solidFill>
                  <a:schemeClr val="bg2"/>
                </a:solidFill>
                <a:latin typeface="+mn-ea"/>
                <a:ea typeface="+mn-ea"/>
                <a:cs typeface="Meiryo UI" pitchFamily="50" charset="-128"/>
              </a:rPr>
              <a:t>URL</a:t>
            </a:r>
            <a:r>
              <a:rPr lang="ja-JP" altLang="en-US" sz="900" dirty="0">
                <a:solidFill>
                  <a:schemeClr val="bg2"/>
                </a:solidFill>
                <a:latin typeface="+mn-ea"/>
                <a:ea typeface="+mn-ea"/>
                <a:cs typeface="Meiryo UI" pitchFamily="50" charset="-128"/>
              </a:rPr>
              <a:t>の記載がある図表等については</a:t>
            </a:r>
            <a:r>
              <a:rPr lang="ja-JP" altLang="en-US" sz="900" dirty="0" smtClean="0">
                <a:solidFill>
                  <a:schemeClr val="bg2"/>
                </a:solidFill>
                <a:latin typeface="+mn-ea"/>
                <a:ea typeface="+mn-ea"/>
                <a:cs typeface="Meiryo UI" pitchFamily="50" charset="-128"/>
              </a:rPr>
              <a:t>、著作権法</a:t>
            </a:r>
            <a:r>
              <a:rPr lang="ja-JP" altLang="en-US" sz="900" dirty="0">
                <a:solidFill>
                  <a:schemeClr val="bg2"/>
                </a:solidFill>
                <a:latin typeface="+mn-ea"/>
                <a:ea typeface="+mn-ea"/>
                <a:cs typeface="Meiryo UI" pitchFamily="50" charset="-128"/>
              </a:rPr>
              <a:t>に基づいてご利用ください。</a:t>
            </a:r>
          </a:p>
        </p:txBody>
      </p:sp>
      <p:sp>
        <p:nvSpPr>
          <p:cNvPr id="4" name="正方形/長方形 3"/>
          <p:cNvSpPr/>
          <p:nvPr/>
        </p:nvSpPr>
        <p:spPr bwMode="auto">
          <a:xfrm>
            <a:off x="8913440" y="188640"/>
            <a:ext cx="720080" cy="346014"/>
          </a:xfrm>
          <a:prstGeom prst="rect">
            <a:avLst/>
          </a:prstGeom>
          <a:no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3" name="テキスト プレースホルダー 7"/>
          <p:cNvSpPr txBox="1">
            <a:spLocks/>
          </p:cNvSpPr>
          <p:nvPr/>
        </p:nvSpPr>
        <p:spPr>
          <a:xfrm>
            <a:off x="8913440" y="216691"/>
            <a:ext cx="720079"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14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資料１</a:t>
            </a:r>
            <a:endParaRPr lang="en-US" altLang="ja-JP" sz="14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232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04664"/>
            <a:ext cx="9134339" cy="581715"/>
          </a:xfrm>
        </p:spPr>
        <p:txBody>
          <a:bodyPr/>
          <a:lstStyle/>
          <a:p>
            <a:r>
              <a:rPr lang="en-US" altLang="ja-JP" sz="2400" dirty="0">
                <a:latin typeface="+mj-ea"/>
              </a:rPr>
              <a:t>1</a:t>
            </a:r>
            <a:r>
              <a:rPr lang="en-US" altLang="ja-JP" sz="2400" dirty="0" smtClean="0">
                <a:latin typeface="+mj-ea"/>
              </a:rPr>
              <a:t>.</a:t>
            </a:r>
            <a:r>
              <a:rPr lang="ja-JP" altLang="en-US" sz="2400" dirty="0" smtClean="0">
                <a:latin typeface="+mj-ea"/>
              </a:rPr>
              <a:t> </a:t>
            </a:r>
            <a:r>
              <a:rPr lang="ja-JP" altLang="en-US" sz="2400" dirty="0">
                <a:latin typeface="+mj-ea"/>
              </a:rPr>
              <a:t>勝手</a:t>
            </a:r>
            <a:r>
              <a:rPr lang="ja-JP" altLang="en-US" sz="2400" dirty="0" smtClean="0">
                <a:latin typeface="+mj-ea"/>
              </a:rPr>
              <a:t>表彰受賞者一覧</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820792202"/>
              </p:ext>
            </p:extLst>
          </p:nvPr>
        </p:nvGraphicFramePr>
        <p:xfrm>
          <a:off x="344488" y="1052738"/>
          <a:ext cx="9217023" cy="5256582"/>
        </p:xfrm>
        <a:graphic>
          <a:graphicData uri="http://schemas.openxmlformats.org/drawingml/2006/table">
            <a:tbl>
              <a:tblPr firstCol="1" bandRow="1"/>
              <a:tblGrid>
                <a:gridCol w="813267"/>
                <a:gridCol w="1536170"/>
                <a:gridCol w="3433793"/>
                <a:gridCol w="3433793"/>
              </a:tblGrid>
              <a:tr h="259219">
                <a:tc gridSpan="2">
                  <a:txBody>
                    <a:bodyPr/>
                    <a:lstStyle>
                      <a:lvl1pPr marL="0" algn="l" defTabSz="672541" rtl="0" eaLnBrk="1" latinLnBrk="0" hangingPunct="1">
                        <a:defRPr kumimoji="1" sz="1300" kern="1200">
                          <a:solidFill>
                            <a:schemeClr val="tx1"/>
                          </a:solidFill>
                          <a:latin typeface="Gill Sans MT"/>
                        </a:defRPr>
                      </a:lvl1pPr>
                      <a:lvl2pPr marL="336271" algn="l" defTabSz="672541" rtl="0" eaLnBrk="1" latinLnBrk="0" hangingPunct="1">
                        <a:defRPr kumimoji="1" sz="1300" kern="1200">
                          <a:solidFill>
                            <a:schemeClr val="tx1"/>
                          </a:solidFill>
                          <a:latin typeface="Gill Sans MT"/>
                        </a:defRPr>
                      </a:lvl2pPr>
                      <a:lvl3pPr marL="672541" algn="l" defTabSz="672541" rtl="0" eaLnBrk="1" latinLnBrk="0" hangingPunct="1">
                        <a:defRPr kumimoji="1" sz="1300" kern="1200">
                          <a:solidFill>
                            <a:schemeClr val="tx1"/>
                          </a:solidFill>
                          <a:latin typeface="Gill Sans MT"/>
                        </a:defRPr>
                      </a:lvl3pPr>
                      <a:lvl4pPr marL="1008812" algn="l" defTabSz="672541" rtl="0" eaLnBrk="1" latinLnBrk="0" hangingPunct="1">
                        <a:defRPr kumimoji="1" sz="1300" kern="1200">
                          <a:solidFill>
                            <a:schemeClr val="tx1"/>
                          </a:solidFill>
                          <a:latin typeface="Gill Sans MT"/>
                        </a:defRPr>
                      </a:lvl4pPr>
                      <a:lvl5pPr marL="1345082" algn="l" defTabSz="672541" rtl="0" eaLnBrk="1" latinLnBrk="0" hangingPunct="1">
                        <a:defRPr kumimoji="1" sz="1300" kern="1200">
                          <a:solidFill>
                            <a:schemeClr val="tx1"/>
                          </a:solidFill>
                          <a:latin typeface="Gill Sans MT"/>
                        </a:defRPr>
                      </a:lvl5pPr>
                      <a:lvl6pPr marL="1681353" algn="l" defTabSz="672541" rtl="0" eaLnBrk="1" latinLnBrk="0" hangingPunct="1">
                        <a:defRPr kumimoji="1" sz="1300" kern="1200">
                          <a:solidFill>
                            <a:schemeClr val="tx1"/>
                          </a:solidFill>
                          <a:latin typeface="Gill Sans MT"/>
                        </a:defRPr>
                      </a:lvl6pPr>
                      <a:lvl7pPr marL="2017624" algn="l" defTabSz="672541" rtl="0" eaLnBrk="1" latinLnBrk="0" hangingPunct="1">
                        <a:defRPr kumimoji="1" sz="1300" kern="1200">
                          <a:solidFill>
                            <a:schemeClr val="tx1"/>
                          </a:solidFill>
                          <a:latin typeface="Gill Sans MT"/>
                        </a:defRPr>
                      </a:lvl7pPr>
                      <a:lvl8pPr marL="2353894" algn="l" defTabSz="672541" rtl="0" eaLnBrk="1" latinLnBrk="0" hangingPunct="1">
                        <a:defRPr kumimoji="1" sz="1300" kern="1200">
                          <a:solidFill>
                            <a:schemeClr val="tx1"/>
                          </a:solidFill>
                          <a:latin typeface="Gill Sans MT"/>
                        </a:defRPr>
                      </a:lvl8pPr>
                      <a:lvl9pPr marL="2690165" algn="l" defTabSz="672541" rtl="0" eaLnBrk="1" latinLnBrk="0" hangingPunct="1">
                        <a:defRPr kumimoji="1" sz="1300" kern="1200">
                          <a:solidFill>
                            <a:schemeClr val="tx1"/>
                          </a:solidFill>
                          <a:latin typeface="Gill Sans MT"/>
                        </a:defRPr>
                      </a:lvl9pPr>
                    </a:lstStyle>
                    <a:p>
                      <a:pPr algn="ctr"/>
                      <a:r>
                        <a:rPr kumimoji="1" lang="ja-JP" altLang="en-US" sz="11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賞</a:t>
                      </a:r>
                      <a:endParaRPr kumimoji="1" lang="ja-JP" altLang="en-US" sz="11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kumimoji="1" lang="ja-JP" altLang="en-US"/>
                    </a:p>
                  </a:txBody>
                  <a:tcPr/>
                </a:tc>
                <a:tc>
                  <a:txBody>
                    <a:bodyPr/>
                    <a:lstStyle>
                      <a:lvl1pPr marL="0" algn="l" defTabSz="672541" rtl="0" eaLnBrk="1" latinLnBrk="0" hangingPunct="1">
                        <a:defRPr kumimoji="1" sz="1300" kern="1200">
                          <a:solidFill>
                            <a:schemeClr val="tx1"/>
                          </a:solidFill>
                          <a:latin typeface="Gill Sans MT"/>
                        </a:defRPr>
                      </a:lvl1pPr>
                      <a:lvl2pPr marL="336271" algn="l" defTabSz="672541" rtl="0" eaLnBrk="1" latinLnBrk="0" hangingPunct="1">
                        <a:defRPr kumimoji="1" sz="1300" kern="1200">
                          <a:solidFill>
                            <a:schemeClr val="tx1"/>
                          </a:solidFill>
                          <a:latin typeface="Gill Sans MT"/>
                        </a:defRPr>
                      </a:lvl2pPr>
                      <a:lvl3pPr marL="672541" algn="l" defTabSz="672541" rtl="0" eaLnBrk="1" latinLnBrk="0" hangingPunct="1">
                        <a:defRPr kumimoji="1" sz="1300" kern="1200">
                          <a:solidFill>
                            <a:schemeClr val="tx1"/>
                          </a:solidFill>
                          <a:latin typeface="Gill Sans MT"/>
                        </a:defRPr>
                      </a:lvl3pPr>
                      <a:lvl4pPr marL="1008812" algn="l" defTabSz="672541" rtl="0" eaLnBrk="1" latinLnBrk="0" hangingPunct="1">
                        <a:defRPr kumimoji="1" sz="1300" kern="1200">
                          <a:solidFill>
                            <a:schemeClr val="tx1"/>
                          </a:solidFill>
                          <a:latin typeface="Gill Sans MT"/>
                        </a:defRPr>
                      </a:lvl4pPr>
                      <a:lvl5pPr marL="1345082" algn="l" defTabSz="672541" rtl="0" eaLnBrk="1" latinLnBrk="0" hangingPunct="1">
                        <a:defRPr kumimoji="1" sz="1300" kern="1200">
                          <a:solidFill>
                            <a:schemeClr val="tx1"/>
                          </a:solidFill>
                          <a:latin typeface="Gill Sans MT"/>
                        </a:defRPr>
                      </a:lvl5pPr>
                      <a:lvl6pPr marL="1681353" algn="l" defTabSz="672541" rtl="0" eaLnBrk="1" latinLnBrk="0" hangingPunct="1">
                        <a:defRPr kumimoji="1" sz="1300" kern="1200">
                          <a:solidFill>
                            <a:schemeClr val="tx1"/>
                          </a:solidFill>
                          <a:latin typeface="Gill Sans MT"/>
                        </a:defRPr>
                      </a:lvl6pPr>
                      <a:lvl7pPr marL="2017624" algn="l" defTabSz="672541" rtl="0" eaLnBrk="1" latinLnBrk="0" hangingPunct="1">
                        <a:defRPr kumimoji="1" sz="1300" kern="1200">
                          <a:solidFill>
                            <a:schemeClr val="tx1"/>
                          </a:solidFill>
                          <a:latin typeface="Gill Sans MT"/>
                        </a:defRPr>
                      </a:lvl7pPr>
                      <a:lvl8pPr marL="2353894" algn="l" defTabSz="672541" rtl="0" eaLnBrk="1" latinLnBrk="0" hangingPunct="1">
                        <a:defRPr kumimoji="1" sz="1300" kern="1200">
                          <a:solidFill>
                            <a:schemeClr val="tx1"/>
                          </a:solidFill>
                          <a:latin typeface="Gill Sans MT"/>
                        </a:defRPr>
                      </a:lvl8pPr>
                      <a:lvl9pPr marL="2690165" algn="l" defTabSz="672541" rtl="0" eaLnBrk="1" latinLnBrk="0" hangingPunct="1">
                        <a:defRPr kumimoji="1" sz="1300" kern="1200">
                          <a:solidFill>
                            <a:schemeClr val="tx1"/>
                          </a:solidFill>
                          <a:latin typeface="Gill Sans MT"/>
                        </a:defRPr>
                      </a:lvl9pPr>
                    </a:lstStyle>
                    <a:p>
                      <a:pPr algn="ctr"/>
                      <a:r>
                        <a:rPr kumimoji="1" lang="ja-JP" altLang="en-US" sz="11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受賞対象</a:t>
                      </a:r>
                      <a:endParaRPr kumimoji="1" lang="ja-JP" altLang="en-US" sz="11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defRPr>
                      </a:lvl1pPr>
                      <a:lvl2pPr marL="336271" algn="l" defTabSz="672541" rtl="0" eaLnBrk="1" latinLnBrk="0" hangingPunct="1">
                        <a:defRPr kumimoji="1" sz="1300" kern="1200">
                          <a:solidFill>
                            <a:schemeClr val="tx1"/>
                          </a:solidFill>
                          <a:latin typeface="Gill Sans MT"/>
                        </a:defRPr>
                      </a:lvl2pPr>
                      <a:lvl3pPr marL="672541" algn="l" defTabSz="672541" rtl="0" eaLnBrk="1" latinLnBrk="0" hangingPunct="1">
                        <a:defRPr kumimoji="1" sz="1300" kern="1200">
                          <a:solidFill>
                            <a:schemeClr val="tx1"/>
                          </a:solidFill>
                          <a:latin typeface="Gill Sans MT"/>
                        </a:defRPr>
                      </a:lvl3pPr>
                      <a:lvl4pPr marL="1008812" algn="l" defTabSz="672541" rtl="0" eaLnBrk="1" latinLnBrk="0" hangingPunct="1">
                        <a:defRPr kumimoji="1" sz="1300" kern="1200">
                          <a:solidFill>
                            <a:schemeClr val="tx1"/>
                          </a:solidFill>
                          <a:latin typeface="Gill Sans MT"/>
                        </a:defRPr>
                      </a:lvl4pPr>
                      <a:lvl5pPr marL="1345082" algn="l" defTabSz="672541" rtl="0" eaLnBrk="1" latinLnBrk="0" hangingPunct="1">
                        <a:defRPr kumimoji="1" sz="1300" kern="1200">
                          <a:solidFill>
                            <a:schemeClr val="tx1"/>
                          </a:solidFill>
                          <a:latin typeface="Gill Sans MT"/>
                        </a:defRPr>
                      </a:lvl5pPr>
                      <a:lvl6pPr marL="1681353" algn="l" defTabSz="672541" rtl="0" eaLnBrk="1" latinLnBrk="0" hangingPunct="1">
                        <a:defRPr kumimoji="1" sz="1300" kern="1200">
                          <a:solidFill>
                            <a:schemeClr val="tx1"/>
                          </a:solidFill>
                          <a:latin typeface="Gill Sans MT"/>
                        </a:defRPr>
                      </a:lvl6pPr>
                      <a:lvl7pPr marL="2017624" algn="l" defTabSz="672541" rtl="0" eaLnBrk="1" latinLnBrk="0" hangingPunct="1">
                        <a:defRPr kumimoji="1" sz="1300" kern="1200">
                          <a:solidFill>
                            <a:schemeClr val="tx1"/>
                          </a:solidFill>
                          <a:latin typeface="Gill Sans MT"/>
                        </a:defRPr>
                      </a:lvl7pPr>
                      <a:lvl8pPr marL="2353894" algn="l" defTabSz="672541" rtl="0" eaLnBrk="1" latinLnBrk="0" hangingPunct="1">
                        <a:defRPr kumimoji="1" sz="1300" kern="1200">
                          <a:solidFill>
                            <a:schemeClr val="tx1"/>
                          </a:solidFill>
                          <a:latin typeface="Gill Sans MT"/>
                        </a:defRPr>
                      </a:lvl8pPr>
                      <a:lvl9pPr marL="2690165" algn="l" defTabSz="672541" rtl="0" eaLnBrk="1" latinLnBrk="0" hangingPunct="1">
                        <a:defRPr kumimoji="1" sz="1300" kern="1200">
                          <a:solidFill>
                            <a:schemeClr val="tx1"/>
                          </a:solidFill>
                          <a:latin typeface="Gill Sans MT"/>
                        </a:defRPr>
                      </a:lvl9pPr>
                    </a:lstStyle>
                    <a:p>
                      <a:pPr algn="ctr"/>
                      <a:r>
                        <a:rPr kumimoji="1" lang="ja-JP" altLang="en-US" sz="11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受賞者</a:t>
                      </a:r>
                      <a:endParaRPr kumimoji="1" lang="ja-JP" altLang="en-US" sz="11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426948">
                <a:tc gridSpan="2">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最優秀賞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クルマと道の未来を描く もっと！ しずみ</a:t>
                      </a:r>
                      <a:r>
                        <a:rPr kumimoji="1" lang="ja-JP" altLang="en-US" sz="1100" b="1" baseline="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ち</a:t>
                      </a:r>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info</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静岡市、トヨタ</a:t>
                      </a:r>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開発センター</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82179">
                <a:tc gridSpan="2">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優秀賞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r>
                        <a:rPr kumimoji="1" lang="zh-TW"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政府標準利用規約改定（第</a:t>
                      </a:r>
                      <a:r>
                        <a:rPr kumimoji="1" lang="en-US" altLang="zh-TW"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a:t>
                      </a:r>
                      <a:r>
                        <a:rPr kumimoji="1" lang="zh-TW"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版）</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内閣官房　情報通信技術（</a:t>
                      </a:r>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）総合戦略室</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gridSpan="2">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優秀賞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国土地理院におけるオープンイノベーションの取り組み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地理空間情報部　情報普及課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gridSpan="2">
                  <a:txBody>
                    <a:bodyPr/>
                    <a:lstStyle/>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広域データ賞</a:t>
                      </a:r>
                      <a:endParaRPr kumimoji="1" lang="ja-JP" altLang="en-US" sz="1100" b="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福井県・県内１７市町におけるオープンデータの共同公開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福井県及び県内</a:t>
                      </a:r>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市町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a:txBody>
                    <a:bodyPr/>
                    <a:lstStyle/>
                    <a:p>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笑顔賞（</a:t>
                      </a:r>
                      <a:r>
                        <a:rPr kumimoji="1" lang="en-US" altLang="ja-JP"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jig.jp</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熊本</a:t>
                      </a:r>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（対話型自治体経営シミュレーションゲーム）</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くまもと</a:t>
                      </a:r>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SMILE</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ネット（熊本県職員自主活動グループ）</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94678">
                <a:tc>
                  <a:txBody>
                    <a:bodyPr/>
                    <a:lstStyle/>
                    <a:p>
                      <a:endPar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Open Knowledge</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a:t>
                      </a:r>
                      <a:endParaRPr kumimoji="1" lang="en-US" altLang="ja-JP"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OKFJ</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国土地理院におけるオープンイノベーションの取り組み</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地理空間情報部　情報普及課</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7290">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endPar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1100" b="0" baseline="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CiP</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協議会賞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社会資源プラットフォーム ミルモシリーズ</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株式会社ウェルモ</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スポンサー賞</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zh-TW"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全国地質調査業協会連合会</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a:t>
                      </a:r>
                      <a:endParaRPr kumimoji="1" lang="ja-JP" altLang="en-US" sz="1100" b="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国土地理院におけるオープンイノベーションの取り組み</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zh-TW"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国土地理院</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地理空間情報部　情報普及課</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7290">
                <a:tc>
                  <a:txBody>
                    <a:bodyPr/>
                    <a:lstStyle/>
                    <a:p>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日本</a:t>
                      </a:r>
                      <a:r>
                        <a:rPr kumimoji="1" lang="en-US" altLang="ja-JP"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IBM</a:t>
                      </a:r>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Code for Japan Summit 2015</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一般社団法人コード・フォー・ジャパン </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a:txBody>
                    <a:bodyPr/>
                    <a:lstStyle/>
                    <a:p>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日本マイクロソフト賞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札幌オープンデータ協議会の活動</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札幌市、札幌市内の観光・スポーツ関連団体等</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26948">
                <a:tc>
                  <a:txBody>
                    <a:bodyPr/>
                    <a:lstStyle/>
                    <a:p>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ニューメディアリスク協会賞</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政務活動費や国会議員資産の集計結果の</a:t>
                      </a:r>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CSV</a:t>
                      </a: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ファイル公開</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朝日新聞デジタル編集部、大阪社会部、政治部</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77290">
                <a:tc>
                  <a:txBody>
                    <a:bodyPr/>
                    <a:lstStyle/>
                    <a:p>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noFill/>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ja-JP" altLang="en-US" sz="1100" b="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融合研究所賞</a:t>
                      </a:r>
                      <a:endParaRPr kumimoji="1" lang="ja-JP" altLang="en-US" sz="1100" b="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Umbrella stand</a:t>
                      </a:r>
                      <a:r>
                        <a:rPr kumimoji="1" lang="ja-JP" altLang="en-US"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及び</a:t>
                      </a:r>
                      <a:r>
                        <a:rPr kumimoji="1" lang="en-US" altLang="ja-JP" sz="1100" b="1"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Dust bin</a:t>
                      </a:r>
                      <a:endParaRPr kumimoji="1" lang="ja-JP" altLang="en-US" sz="1100" b="1"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en-US" altLang="ja-JP"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KDDI</a:t>
                      </a:r>
                      <a:r>
                        <a:rPr kumimoji="1" lang="ja-JP" altLang="en-US" sz="11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株式会社</a:t>
                      </a:r>
                      <a:endParaRPr kumimoji="1" lang="ja-JP" altLang="en-US" sz="110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6" name="正方形/長方形 5"/>
          <p:cNvSpPr/>
          <p:nvPr/>
        </p:nvSpPr>
        <p:spPr>
          <a:xfrm>
            <a:off x="432048" y="6343436"/>
            <a:ext cx="9705528" cy="253916"/>
          </a:xfrm>
          <a:prstGeom prst="rect">
            <a:avLst/>
          </a:prstGeom>
        </p:spPr>
        <p:txBody>
          <a:bodyPr wrap="square">
            <a:spAutoFit/>
          </a:bodyPr>
          <a:lstStyle/>
          <a:p>
            <a:pPr algn="l"/>
            <a:r>
              <a:rPr lang="en-US" altLang="ja-JP" sz="1050" dirty="0" smtClean="0">
                <a:solidFill>
                  <a:schemeClr val="bg2"/>
                </a:solidFill>
                <a:latin typeface="+mn-ea"/>
                <a:ea typeface="+mn-ea"/>
              </a:rPr>
              <a:t>※</a:t>
            </a:r>
            <a:r>
              <a:rPr lang="ja-JP" altLang="en-US" sz="1050" dirty="0">
                <a:solidFill>
                  <a:schemeClr val="bg2"/>
                </a:solidFill>
                <a:latin typeface="+mn-ea"/>
                <a:ea typeface="+mn-ea"/>
              </a:rPr>
              <a:t>国土地理院「国土地理院における</a:t>
            </a:r>
            <a:r>
              <a:rPr lang="ja-JP" altLang="en-US" sz="1050" dirty="0" smtClean="0">
                <a:solidFill>
                  <a:schemeClr val="bg2"/>
                </a:solidFill>
                <a:latin typeface="+mn-ea"/>
                <a:ea typeface="+mn-ea"/>
              </a:rPr>
              <a:t>オープンイノベーションの取り組み」は優秀賞・</a:t>
            </a:r>
            <a:r>
              <a:rPr lang="en-US" altLang="ja-JP" sz="1050" dirty="0" err="1" smtClean="0">
                <a:solidFill>
                  <a:schemeClr val="bg2"/>
                </a:solidFill>
                <a:latin typeface="+mn-ea"/>
                <a:ea typeface="+mn-ea"/>
              </a:rPr>
              <a:t>OpenKnowledge</a:t>
            </a:r>
            <a:r>
              <a:rPr lang="ja-JP" altLang="en-US" sz="1050" dirty="0" smtClean="0">
                <a:solidFill>
                  <a:schemeClr val="bg2"/>
                </a:solidFill>
                <a:latin typeface="+mn-ea"/>
                <a:ea typeface="+mn-ea"/>
              </a:rPr>
              <a:t>賞・</a:t>
            </a:r>
            <a:r>
              <a:rPr kumimoji="1" lang="zh-TW" altLang="en-US" sz="105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全国地質調査業協会連合会</a:t>
            </a:r>
            <a:r>
              <a:rPr lang="ja-JP" altLang="en-US" sz="1050" dirty="0" smtClean="0">
                <a:solidFill>
                  <a:schemeClr val="bg2"/>
                </a:solidFill>
                <a:latin typeface="+mn-ea"/>
                <a:ea typeface="+mn-ea"/>
              </a:rPr>
              <a:t>賞のトリプル受賞</a:t>
            </a:r>
            <a:endParaRPr lang="en-US" altLang="ja-JP" sz="1050" dirty="0" smtClean="0">
              <a:solidFill>
                <a:schemeClr val="bg2"/>
              </a:solidFill>
              <a:latin typeface="+mn-ea"/>
              <a:ea typeface="+mn-ea"/>
            </a:endParaRPr>
          </a:p>
        </p:txBody>
      </p:sp>
    </p:spTree>
    <p:extLst>
      <p:ext uri="{BB962C8B-B14F-4D97-AF65-F5344CB8AC3E}">
        <p14:creationId xmlns:p14="http://schemas.microsoft.com/office/powerpoint/2010/main" val="86582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04664"/>
            <a:ext cx="9134339" cy="581715"/>
          </a:xfrm>
        </p:spPr>
        <p:txBody>
          <a:bodyPr/>
          <a:lstStyle/>
          <a:p>
            <a:r>
              <a:rPr lang="ja-JP" altLang="en-US" sz="2400" dirty="0" smtClean="0">
                <a:latin typeface="+mj-ea"/>
              </a:rPr>
              <a:t>２</a:t>
            </a:r>
            <a:r>
              <a:rPr lang="en-US" altLang="ja-JP" sz="2400" dirty="0" smtClean="0">
                <a:latin typeface="+mj-ea"/>
              </a:rPr>
              <a:t>.</a:t>
            </a:r>
            <a:r>
              <a:rPr lang="ja-JP" altLang="en-US" sz="2400" dirty="0" smtClean="0">
                <a:latin typeface="+mj-ea"/>
              </a:rPr>
              <a:t> 受賞作品紹介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2169807204"/>
              </p:ext>
            </p:extLst>
          </p:nvPr>
        </p:nvGraphicFramePr>
        <p:xfrm>
          <a:off x="1928664" y="2276872"/>
          <a:ext cx="6408712" cy="4288389"/>
        </p:xfrm>
        <a:graphic>
          <a:graphicData uri="http://schemas.openxmlformats.org/drawingml/2006/table">
            <a:tbl>
              <a:tblPr firstRow="1" bandRow="1"/>
              <a:tblGrid>
                <a:gridCol w="991092"/>
                <a:gridCol w="5417620"/>
              </a:tblGrid>
              <a:tr h="27539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賞</a:t>
                      </a:r>
                      <a:endParaRPr kumimoji="1" lang="ja-JP" altLang="en-US" sz="1100" b="1" baseline="0" dirty="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最優秀賞</a:t>
                      </a:r>
                      <a:endParaRPr kumimoji="1" lang="ja-JP" altLang="en-US" sz="1100" b="1" baseline="0" dirty="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27372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作品名</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クルマと道の未来を描く もっと！ しずみ</a:t>
                      </a:r>
                      <a:r>
                        <a:rPr lang="ja-JP" altLang="en-US" sz="1100" b="1" kern="100" baseline="0" dirty="0" err="1" smtClean="0">
                          <a:solidFill>
                            <a:schemeClr val="bg2"/>
                          </a:solidFill>
                          <a:effectLst/>
                          <a:latin typeface="+mj-ea"/>
                          <a:ea typeface="+mj-ea"/>
                          <a:cs typeface="Meiryo UI" panose="020B0604030504040204" pitchFamily="50" charset="-128"/>
                        </a:rPr>
                        <a:t>ち</a:t>
                      </a:r>
                      <a:r>
                        <a:rPr lang="en-US" altLang="ja-JP" sz="1100" b="1" kern="100" baseline="0" dirty="0" smtClean="0">
                          <a:solidFill>
                            <a:schemeClr val="bg2"/>
                          </a:solidFill>
                          <a:effectLst/>
                          <a:latin typeface="+mj-ea"/>
                          <a:ea typeface="+mj-ea"/>
                          <a:cs typeface="Meiryo UI" panose="020B0604030504040204" pitchFamily="50" charset="-128"/>
                        </a:rPr>
                        <a:t>info</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62681">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受賞者</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静岡市、トヨタ</a:t>
                      </a:r>
                      <a:r>
                        <a:rPr lang="en-US" altLang="ja-JP" sz="1100" b="1" kern="100" baseline="0" dirty="0" smtClean="0">
                          <a:solidFill>
                            <a:schemeClr val="bg2"/>
                          </a:solidFill>
                          <a:effectLst/>
                          <a:latin typeface="+mj-ea"/>
                          <a:ea typeface="+mj-ea"/>
                          <a:cs typeface="Meiryo UI" panose="020B0604030504040204" pitchFamily="50" charset="-128"/>
                        </a:rPr>
                        <a:t>IT</a:t>
                      </a:r>
                      <a:r>
                        <a:rPr lang="ja-JP" altLang="en-US" sz="1100" b="1" kern="100" baseline="0" dirty="0" smtClean="0">
                          <a:solidFill>
                            <a:schemeClr val="bg2"/>
                          </a:solidFill>
                          <a:effectLst/>
                          <a:latin typeface="+mj-ea"/>
                          <a:ea typeface="+mj-ea"/>
                          <a:cs typeface="Meiryo UI" panose="020B0604030504040204" pitchFamily="50" charset="-128"/>
                        </a:rPr>
                        <a:t>開発センター</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979905">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概要</a:t>
                      </a:r>
                      <a:endParaRPr lang="ja-JP" altLang="ja-JP" sz="1100" b="1" kern="100" baseline="0" dirty="0" smtClean="0">
                        <a:solidFill>
                          <a:schemeClr val="bg2"/>
                        </a:solidFill>
                        <a:effectLst/>
                        <a:latin typeface="+mj-ea"/>
                        <a:ea typeface="+mj-ea"/>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j-ea"/>
                          <a:ea typeface="+mj-ea"/>
                          <a:cs typeface="Meiryo UI" panose="020B0604030504040204" pitchFamily="50" charset="-128"/>
                        </a:rPr>
                        <a:t>「しずみ</a:t>
                      </a:r>
                      <a:r>
                        <a:rPr lang="ja-JP" altLang="en-US" sz="1050" dirty="0" err="1" smtClean="0">
                          <a:solidFill>
                            <a:schemeClr val="bg2"/>
                          </a:solidFill>
                          <a:latin typeface="+mj-ea"/>
                          <a:ea typeface="+mj-ea"/>
                          <a:cs typeface="Meiryo UI" panose="020B0604030504040204" pitchFamily="50" charset="-128"/>
                        </a:rPr>
                        <a:t>ち</a:t>
                      </a:r>
                      <a:r>
                        <a:rPr lang="en-US" altLang="ja-JP" sz="1050" dirty="0" smtClean="0">
                          <a:solidFill>
                            <a:schemeClr val="bg2"/>
                          </a:solidFill>
                          <a:latin typeface="+mj-ea"/>
                          <a:ea typeface="+mj-ea"/>
                          <a:cs typeface="Meiryo UI" panose="020B0604030504040204" pitchFamily="50" charset="-128"/>
                        </a:rPr>
                        <a:t>info</a:t>
                      </a:r>
                      <a:r>
                        <a:rPr lang="ja-JP" altLang="en-US" sz="1050" dirty="0" smtClean="0">
                          <a:solidFill>
                            <a:schemeClr val="bg2"/>
                          </a:solidFill>
                          <a:latin typeface="+mj-ea"/>
                          <a:ea typeface="+mj-ea"/>
                          <a:cs typeface="Meiryo UI" panose="020B0604030504040204" pitchFamily="50" charset="-128"/>
                        </a:rPr>
                        <a:t>」と呼ぶ道路通行規制情報システムのデータと、トヨタ</a:t>
                      </a:r>
                      <a:r>
                        <a:rPr lang="en-US" altLang="ja-JP" sz="1050" dirty="0" smtClean="0">
                          <a:solidFill>
                            <a:schemeClr val="bg2"/>
                          </a:solidFill>
                          <a:latin typeface="+mj-ea"/>
                          <a:ea typeface="+mj-ea"/>
                          <a:cs typeface="Meiryo UI" panose="020B0604030504040204" pitchFamily="50" charset="-128"/>
                        </a:rPr>
                        <a:t>IT</a:t>
                      </a:r>
                      <a:r>
                        <a:rPr lang="ja-JP" altLang="en-US" sz="1050" dirty="0" smtClean="0">
                          <a:solidFill>
                            <a:schemeClr val="bg2"/>
                          </a:solidFill>
                          <a:latin typeface="+mj-ea"/>
                          <a:ea typeface="+mj-ea"/>
                          <a:cs typeface="Meiryo UI" panose="020B0604030504040204" pitchFamily="50" charset="-128"/>
                        </a:rPr>
                        <a:t>開発センターの提供する自動車の走行状態データなどを用いた、新しいサービスの創出を目的とした共同実験。実験の企画で静岡市道路保全課とトヨタ</a:t>
                      </a:r>
                      <a:r>
                        <a:rPr lang="en-US" altLang="ja-JP" sz="1050" dirty="0" smtClean="0">
                          <a:solidFill>
                            <a:schemeClr val="bg2"/>
                          </a:solidFill>
                          <a:latin typeface="+mj-ea"/>
                          <a:ea typeface="+mj-ea"/>
                          <a:cs typeface="Meiryo UI" panose="020B0604030504040204" pitchFamily="50" charset="-128"/>
                        </a:rPr>
                        <a:t>IT</a:t>
                      </a:r>
                      <a:r>
                        <a:rPr lang="ja-JP" altLang="en-US" sz="1050" dirty="0" smtClean="0">
                          <a:solidFill>
                            <a:schemeClr val="bg2"/>
                          </a:solidFill>
                          <a:latin typeface="+mj-ea"/>
                          <a:ea typeface="+mj-ea"/>
                          <a:cs typeface="Meiryo UI" panose="020B0604030504040204" pitchFamily="50" charset="-128"/>
                        </a:rPr>
                        <a:t>開発センターがアイデアソン・ハッカソンを共同で開催し、公共交通分野におけるオープンデータ活用を推進。</a:t>
                      </a:r>
                      <a:endParaRPr lang="en-US" altLang="ja-JP" sz="1050" i="1" dirty="0" smtClean="0">
                        <a:solidFill>
                          <a:schemeClr val="bg2"/>
                        </a:solidFill>
                        <a:latin typeface="+mj-ea"/>
                        <a:ea typeface="+mj-ea"/>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430517">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活動紹介サイト</a:t>
                      </a:r>
                      <a:endParaRPr kumimoji="1" lang="ja-JP" altLang="ja-JP" sz="1100" b="1" kern="100" baseline="0" dirty="0" smtClean="0">
                        <a:solidFill>
                          <a:schemeClr val="bg2"/>
                        </a:solidFill>
                        <a:effectLst/>
                        <a:latin typeface="+mj-ea"/>
                        <a:ea typeface="+mj-ea"/>
                        <a:cs typeface="Arial" panose="020B0604020202020204" pitchFamily="34" charset="0"/>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https://shizuokashi-road.appspot.com/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http://www.toyota-itc.com/ </a:t>
                      </a:r>
                      <a:endParaRPr lang="ja-JP" altLang="en-US" sz="1050" kern="100" baseline="0" dirty="0" smtClean="0">
                        <a:solidFill>
                          <a:schemeClr val="bg2"/>
                        </a:solidFill>
                        <a:effectLst/>
                        <a:latin typeface="+mj-ea"/>
                        <a:ea typeface="+mj-ea"/>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1066174">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bg2"/>
                          </a:solidFill>
                          <a:latin typeface="+mj-ea"/>
                          <a:ea typeface="+mj-ea"/>
                        </a:rPr>
                        <a:t>主な</a:t>
                      </a:r>
                      <a:endParaRPr kumimoji="1" lang="en-US" altLang="ja-JP" sz="1100" b="1" baseline="0" dirty="0" smtClean="0">
                        <a:solidFill>
                          <a:schemeClr val="bg2"/>
                        </a:solidFill>
                        <a:latin typeface="+mj-ea"/>
                        <a:ea typeface="+mj-ea"/>
                      </a:endParaRPr>
                    </a:p>
                    <a:p>
                      <a:pPr algn="ctr"/>
                      <a:r>
                        <a:rPr kumimoji="1" lang="ja-JP" altLang="en-US" sz="1100" b="1" baseline="0" dirty="0" smtClean="0">
                          <a:solidFill>
                            <a:schemeClr val="bg2"/>
                          </a:solidFill>
                          <a:latin typeface="+mj-ea"/>
                          <a:ea typeface="+mj-ea"/>
                        </a:rPr>
                        <a:t>選定理由</a:t>
                      </a:r>
                      <a:endParaRPr kumimoji="1" lang="ja-JP" altLang="en-US" sz="1100" b="1" baseline="0" dirty="0">
                        <a:solidFill>
                          <a:schemeClr val="bg2"/>
                        </a:solidFill>
                        <a:latin typeface="+mj-ea"/>
                        <a:ea typeface="+mj-ea"/>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・企業と行政のコラボレーションによる新たなデータ提供の形態である点</a:t>
                      </a:r>
                      <a:endPar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・原課がオープンデータに取り組んでいる点</a:t>
                      </a:r>
                      <a:endPar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・具体的な利用イメージが確立しており、カーナビでの利用シーン等は馴染みのあるもので共感を得やすい</a:t>
                      </a:r>
                      <a:endPar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API</a:t>
                      </a:r>
                      <a:r>
                        <a:rPr kumimoji="1" lang="ja-JP" altLang="en-US" sz="1050" baseline="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リアルタイム情報公開や道路台帳データ公開など、様々なサービス開発に活用される可能性がある</a:t>
                      </a:r>
                      <a:endPar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テキスト プレースホルダー 7"/>
          <p:cNvSpPr txBox="1">
            <a:spLocks/>
          </p:cNvSpPr>
          <p:nvPr/>
        </p:nvSpPr>
        <p:spPr>
          <a:xfrm>
            <a:off x="6205525" y="4230689"/>
            <a:ext cx="1224136"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「アイディアソン・ハッカソンのイメージアイコン」</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a:spLocks noGrp="1"/>
          </p:cNvSpPr>
          <p:nvPr>
            <p:ph idx="1"/>
          </p:nvPr>
        </p:nvSpPr>
        <p:spPr>
          <a:xfrm>
            <a:off x="351414" y="1052736"/>
            <a:ext cx="9146415" cy="720080"/>
          </a:xfrm>
        </p:spPr>
        <p:txBody>
          <a:bodyPr>
            <a:noAutofit/>
          </a:bodyPr>
          <a:lstStyle/>
          <a:p>
            <a:r>
              <a:rPr lang="ja-JP" altLang="en-US" sz="1400" dirty="0" smtClean="0">
                <a:solidFill>
                  <a:schemeClr val="bg2"/>
                </a:solidFill>
              </a:rPr>
              <a:t>最優秀賞として、静岡市・トヨタ</a:t>
            </a:r>
            <a:r>
              <a:rPr lang="en-US" altLang="ja-JP" sz="1400" dirty="0" smtClean="0">
                <a:solidFill>
                  <a:schemeClr val="bg2"/>
                </a:solidFill>
              </a:rPr>
              <a:t>IT</a:t>
            </a:r>
            <a:r>
              <a:rPr lang="ja-JP" altLang="en-US" sz="1400" dirty="0" smtClean="0">
                <a:solidFill>
                  <a:schemeClr val="bg2"/>
                </a:solidFill>
              </a:rPr>
              <a:t>開発センター「</a:t>
            </a:r>
            <a:r>
              <a:rPr lang="ja-JP" altLang="en-US" sz="1400" dirty="0">
                <a:solidFill>
                  <a:schemeClr val="bg2"/>
                </a:solidFill>
              </a:rPr>
              <a:t>クルマと道の未来を描く もっと！ しずみち </a:t>
            </a:r>
            <a:r>
              <a:rPr lang="en-US" altLang="ja-JP" sz="1400" dirty="0">
                <a:solidFill>
                  <a:schemeClr val="bg2"/>
                </a:solidFill>
              </a:rPr>
              <a:t>info</a:t>
            </a:r>
            <a:r>
              <a:rPr lang="ja-JP" altLang="en-US" sz="1400" dirty="0" smtClean="0">
                <a:solidFill>
                  <a:schemeClr val="bg2"/>
                </a:solidFill>
              </a:rPr>
              <a:t>」、優秀賞として内閣官房 </a:t>
            </a:r>
            <a:r>
              <a:rPr lang="en-US" altLang="ja-JP" sz="1400" dirty="0" smtClean="0">
                <a:solidFill>
                  <a:schemeClr val="bg2"/>
                </a:solidFill>
              </a:rPr>
              <a:t>IT</a:t>
            </a:r>
            <a:r>
              <a:rPr lang="ja-JP" altLang="en-US" sz="1400" dirty="0" smtClean="0">
                <a:solidFill>
                  <a:schemeClr val="bg2"/>
                </a:solidFill>
              </a:rPr>
              <a:t>総合戦略室「</a:t>
            </a:r>
            <a:r>
              <a:rPr lang="zh-TW" altLang="en-US" sz="1400" dirty="0">
                <a:solidFill>
                  <a:schemeClr val="bg2"/>
                </a:solidFill>
              </a:rPr>
              <a:t>政府標準利用規約改定（第</a:t>
            </a:r>
            <a:r>
              <a:rPr lang="en-US" altLang="zh-TW" sz="1400" dirty="0">
                <a:solidFill>
                  <a:schemeClr val="bg2"/>
                </a:solidFill>
              </a:rPr>
              <a:t>2.0</a:t>
            </a:r>
            <a:r>
              <a:rPr lang="zh-TW" altLang="en-US" sz="1400" dirty="0">
                <a:solidFill>
                  <a:schemeClr val="bg2"/>
                </a:solidFill>
              </a:rPr>
              <a:t>版）</a:t>
            </a:r>
            <a:r>
              <a:rPr lang="ja-JP" altLang="en-US" sz="1400" dirty="0" smtClean="0">
                <a:solidFill>
                  <a:schemeClr val="bg2"/>
                </a:solidFill>
              </a:rPr>
              <a:t>」、国土</a:t>
            </a:r>
            <a:r>
              <a:rPr lang="ja-JP" altLang="en-US" sz="1400" dirty="0">
                <a:solidFill>
                  <a:schemeClr val="bg2"/>
                </a:solidFill>
              </a:rPr>
              <a:t>地理院「国土地理院におけるオープンイノベーションの取り組み</a:t>
            </a:r>
            <a:r>
              <a:rPr lang="ja-JP" altLang="en-US" sz="1400" dirty="0" smtClean="0">
                <a:solidFill>
                  <a:schemeClr val="bg2"/>
                </a:solidFill>
              </a:rPr>
              <a:t>」を選出。</a:t>
            </a:r>
            <a:endParaRPr lang="en-US" altLang="ja-JP" sz="1400" dirty="0">
              <a:solidFill>
                <a:schemeClr val="bg2"/>
              </a:solidFill>
            </a:endParaRPr>
          </a:p>
          <a:p>
            <a:r>
              <a:rPr lang="ja-JP" altLang="en-US" sz="1400" dirty="0" smtClean="0">
                <a:solidFill>
                  <a:schemeClr val="bg2"/>
                </a:solidFill>
              </a:rPr>
              <a:t>スポンサー賞</a:t>
            </a:r>
            <a:r>
              <a:rPr lang="ja-JP" altLang="en-US" sz="1400" dirty="0">
                <a:solidFill>
                  <a:schemeClr val="bg2"/>
                </a:solidFill>
              </a:rPr>
              <a:t>として</a:t>
            </a:r>
            <a:r>
              <a:rPr lang="ja-JP" altLang="en-US" sz="1400" dirty="0" smtClean="0">
                <a:solidFill>
                  <a:schemeClr val="bg2"/>
                </a:solidFill>
              </a:rPr>
              <a:t>、</a:t>
            </a:r>
            <a:r>
              <a:rPr lang="en-US" altLang="ja-JP" sz="1400" dirty="0">
                <a:solidFill>
                  <a:schemeClr val="bg2"/>
                </a:solidFill>
              </a:rPr>
              <a:t>jig.jp</a:t>
            </a:r>
            <a:r>
              <a:rPr lang="ja-JP" altLang="ja-JP" sz="1400" dirty="0" err="1">
                <a:solidFill>
                  <a:schemeClr val="bg2"/>
                </a:solidFill>
              </a:rPr>
              <a:t>、</a:t>
            </a:r>
            <a:r>
              <a:rPr lang="en-US" altLang="ja-JP" sz="1400" dirty="0">
                <a:solidFill>
                  <a:schemeClr val="bg2"/>
                </a:solidFill>
              </a:rPr>
              <a:t>Open Knowledge Foundation Japan</a:t>
            </a:r>
            <a:r>
              <a:rPr lang="ja-JP" altLang="ja-JP" sz="1400" dirty="0" err="1">
                <a:solidFill>
                  <a:schemeClr val="bg2"/>
                </a:solidFill>
              </a:rPr>
              <a:t>、</a:t>
            </a:r>
            <a:r>
              <a:rPr lang="en-US" altLang="ja-JP" sz="1400" dirty="0" err="1">
                <a:solidFill>
                  <a:schemeClr val="bg2"/>
                </a:solidFill>
              </a:rPr>
              <a:t>CiP</a:t>
            </a:r>
            <a:r>
              <a:rPr lang="ja-JP" altLang="ja-JP" sz="1400" dirty="0">
                <a:solidFill>
                  <a:schemeClr val="bg2"/>
                </a:solidFill>
              </a:rPr>
              <a:t>協議会、全国地質調査業協会連合会、日本</a:t>
            </a:r>
            <a:r>
              <a:rPr lang="en-US" altLang="ja-JP" sz="1400" dirty="0">
                <a:solidFill>
                  <a:schemeClr val="bg2"/>
                </a:solidFill>
              </a:rPr>
              <a:t>IBM</a:t>
            </a:r>
            <a:r>
              <a:rPr lang="ja-JP" altLang="ja-JP" sz="1400" dirty="0" err="1">
                <a:solidFill>
                  <a:schemeClr val="bg2"/>
                </a:solidFill>
              </a:rPr>
              <a:t>、</a:t>
            </a:r>
            <a:r>
              <a:rPr lang="ja-JP" altLang="ja-JP" sz="1400" dirty="0">
                <a:solidFill>
                  <a:schemeClr val="bg2"/>
                </a:solidFill>
              </a:rPr>
              <a:t>日本マイクロソフト、ニューメディアリスク協会、融合研究所</a:t>
            </a:r>
            <a:r>
              <a:rPr lang="ja-JP" altLang="en-US" sz="1400" dirty="0" smtClean="0">
                <a:solidFill>
                  <a:schemeClr val="bg2"/>
                </a:solidFill>
              </a:rPr>
              <a:t>の各社・団体が協力。</a:t>
            </a:r>
            <a:endParaRPr kumimoji="1" lang="ja-JP" altLang="en-US" sz="1400" dirty="0">
              <a:solidFill>
                <a:schemeClr val="bg2"/>
              </a:solidFill>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490" y="3869159"/>
            <a:ext cx="1728192" cy="115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プレースホルダー 7"/>
          <p:cNvSpPr txBox="1">
            <a:spLocks/>
          </p:cNvSpPr>
          <p:nvPr/>
        </p:nvSpPr>
        <p:spPr>
          <a:xfrm>
            <a:off x="6195214" y="4584123"/>
            <a:ext cx="1506147" cy="510286"/>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https</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://mashupawards.doorkeeper.jp/events/30965</a:t>
            </a:r>
            <a:endPar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5852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04664"/>
            <a:ext cx="9134339" cy="581715"/>
          </a:xfrm>
        </p:spPr>
        <p:txBody>
          <a:bodyPr/>
          <a:lstStyle/>
          <a:p>
            <a:r>
              <a:rPr lang="ja-JP" altLang="en-US" sz="2400" dirty="0" smtClean="0">
                <a:latin typeface="+mj-ea"/>
              </a:rPr>
              <a:t>２</a:t>
            </a:r>
            <a:r>
              <a:rPr lang="en-US" altLang="ja-JP" sz="2400" dirty="0" smtClean="0">
                <a:latin typeface="+mj-ea"/>
              </a:rPr>
              <a:t>.</a:t>
            </a:r>
            <a:r>
              <a:rPr lang="ja-JP" altLang="en-US" sz="2400" dirty="0" smtClean="0">
                <a:latin typeface="+mj-ea"/>
              </a:rPr>
              <a:t> 受賞作品紹介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3506093485"/>
              </p:ext>
            </p:extLst>
          </p:nvPr>
        </p:nvGraphicFramePr>
        <p:xfrm>
          <a:off x="344488" y="1052737"/>
          <a:ext cx="9361041" cy="5454625"/>
        </p:xfrm>
        <a:graphic>
          <a:graphicData uri="http://schemas.openxmlformats.org/drawingml/2006/table">
            <a:tbl>
              <a:tblPr firstRow="1" bandRow="1"/>
              <a:tblGrid>
                <a:gridCol w="1008112"/>
                <a:gridCol w="3598115"/>
                <a:gridCol w="4754814"/>
              </a:tblGrid>
              <a:tr h="42717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賞</a:t>
                      </a:r>
                      <a:endParaRPr kumimoji="1" lang="ja-JP" altLang="en-US" sz="1100" b="1" baseline="0" dirty="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優秀賞</a:t>
                      </a:r>
                      <a:endParaRPr kumimoji="1" lang="en-US" altLang="ja-JP" sz="1100" b="1" baseline="0" dirty="0" smtClean="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100" b="1" baseline="0" dirty="0" smtClean="0">
                          <a:solidFill>
                            <a:schemeClr val="tx1"/>
                          </a:solidFill>
                          <a:latin typeface="+mj-ea"/>
                          <a:ea typeface="+mj-ea"/>
                        </a:rPr>
                        <a:t>優秀賞</a:t>
                      </a:r>
                      <a:r>
                        <a:rPr kumimoji="1" lang="en-US" altLang="ja-JP" sz="1100" b="1" baseline="0" dirty="0" smtClean="0">
                          <a:solidFill>
                            <a:schemeClr val="tx1"/>
                          </a:solidFill>
                          <a:latin typeface="+mj-ea"/>
                          <a:ea typeface="+mj-ea"/>
                        </a:rPr>
                        <a:t>/</a:t>
                      </a:r>
                      <a:r>
                        <a:rPr kumimoji="1" lang="en-US" altLang="ja-JP" sz="1100" b="1" kern="1200" baseline="0" dirty="0" err="1" smtClean="0">
                          <a:solidFill>
                            <a:schemeClr val="tx1"/>
                          </a:solidFill>
                          <a:latin typeface="+mj-ea"/>
                          <a:ea typeface=""/>
                          <a:cs typeface=""/>
                        </a:rPr>
                        <a:t>OpenKnowledge</a:t>
                      </a:r>
                      <a:r>
                        <a:rPr kumimoji="1" lang="ja-JP" altLang="en-US" sz="1100" b="1" kern="1200" baseline="0" dirty="0" smtClean="0">
                          <a:solidFill>
                            <a:schemeClr val="tx1"/>
                          </a:solidFill>
                          <a:latin typeface="+mj-ea"/>
                          <a:ea typeface=""/>
                          <a:cs typeface=""/>
                        </a:rPr>
                        <a:t>賞（</a:t>
                      </a:r>
                      <a:r>
                        <a:rPr kumimoji="1" lang="en-US" altLang="ja-JP" sz="1100" b="1" kern="1200" baseline="0" dirty="0" smtClean="0">
                          <a:solidFill>
                            <a:schemeClr val="tx1"/>
                          </a:solidFill>
                          <a:latin typeface="+mj-ea"/>
                          <a:ea typeface=""/>
                          <a:cs typeface=""/>
                        </a:rPr>
                        <a:t>OKFJ</a:t>
                      </a:r>
                      <a:r>
                        <a:rPr kumimoji="1" lang="ja-JP" altLang="en-US" sz="1100" b="1" kern="1200" baseline="0" dirty="0" smtClean="0">
                          <a:solidFill>
                            <a:schemeClr val="tx1"/>
                          </a:solidFill>
                          <a:latin typeface="+mj-ea"/>
                          <a:ea typeface=""/>
                          <a:cs typeface=""/>
                        </a:rPr>
                        <a:t>）</a:t>
                      </a:r>
                    </a:p>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100" b="1" kern="1200" baseline="0" dirty="0" smtClean="0">
                          <a:solidFill>
                            <a:schemeClr val="tx1"/>
                          </a:solidFill>
                          <a:latin typeface="+mj-ea"/>
                          <a:ea typeface=""/>
                          <a:cs typeface=""/>
                        </a:rPr>
                        <a:t>/</a:t>
                      </a:r>
                      <a:r>
                        <a:rPr kumimoji="1" lang="ja-JP" altLang="en-US" sz="1100" b="1" kern="1200" baseline="0" dirty="0" smtClean="0">
                          <a:solidFill>
                            <a:schemeClr val="tx1"/>
                          </a:solidFill>
                          <a:latin typeface="+mj-ea"/>
                          <a:ea typeface=""/>
                          <a:cs typeface=""/>
                        </a:rPr>
                        <a:t>全国地質調査業協会連合会賞</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08771">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作品名</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00" baseline="0" dirty="0" smtClean="0">
                          <a:solidFill>
                            <a:schemeClr val="bg2"/>
                          </a:solidFill>
                          <a:effectLst/>
                          <a:latin typeface="+mj-ea"/>
                          <a:ea typeface="+mj-ea"/>
                          <a:cs typeface="Meiryo UI" panose="020B0604030504040204" pitchFamily="50" charset="-128"/>
                        </a:rPr>
                        <a:t>政府標準利用規約改定（第</a:t>
                      </a:r>
                      <a:r>
                        <a:rPr lang="en-US" altLang="zh-TW" sz="1100" b="1" kern="100" baseline="0" dirty="0" smtClean="0">
                          <a:solidFill>
                            <a:schemeClr val="bg2"/>
                          </a:solidFill>
                          <a:effectLst/>
                          <a:latin typeface="+mj-ea"/>
                          <a:ea typeface="+mj-ea"/>
                          <a:cs typeface="Meiryo UI" panose="020B0604030504040204" pitchFamily="50" charset="-128"/>
                        </a:rPr>
                        <a:t>2.0</a:t>
                      </a:r>
                      <a:r>
                        <a:rPr lang="zh-TW" altLang="en-US" sz="1100" b="1" kern="100" baseline="0" dirty="0" smtClean="0">
                          <a:solidFill>
                            <a:schemeClr val="bg2"/>
                          </a:solidFill>
                          <a:effectLst/>
                          <a:latin typeface="+mj-ea"/>
                          <a:ea typeface="+mj-ea"/>
                          <a:cs typeface="Meiryo UI" panose="020B0604030504040204" pitchFamily="50" charset="-128"/>
                        </a:rPr>
                        <a:t>版）</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国土地理院におけるオープンイノベーションの取り組み</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88341">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受賞者</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00" baseline="0" dirty="0" smtClean="0">
                          <a:solidFill>
                            <a:schemeClr val="bg2"/>
                          </a:solidFill>
                          <a:effectLst/>
                          <a:latin typeface="+mj-ea"/>
                          <a:ea typeface="+mj-ea"/>
                          <a:cs typeface="Meiryo UI" panose="020B0604030504040204" pitchFamily="50" charset="-128"/>
                        </a:rPr>
                        <a:t>内閣官房　情報通信技術（</a:t>
                      </a:r>
                      <a:r>
                        <a:rPr lang="en-US" altLang="zh-TW" sz="1100" b="1" kern="100" baseline="0" dirty="0" smtClean="0">
                          <a:solidFill>
                            <a:schemeClr val="bg2"/>
                          </a:solidFill>
                          <a:effectLst/>
                          <a:latin typeface="+mj-ea"/>
                          <a:ea typeface="+mj-ea"/>
                          <a:cs typeface="Meiryo UI" panose="020B0604030504040204" pitchFamily="50" charset="-128"/>
                        </a:rPr>
                        <a:t>IT</a:t>
                      </a:r>
                      <a:r>
                        <a:rPr lang="zh-TW" altLang="en-US" sz="1100" b="1" kern="100" baseline="0" dirty="0" smtClean="0">
                          <a:solidFill>
                            <a:schemeClr val="bg2"/>
                          </a:solidFill>
                          <a:effectLst/>
                          <a:latin typeface="+mj-ea"/>
                          <a:ea typeface="+mj-ea"/>
                          <a:cs typeface="Meiryo UI" panose="020B0604030504040204" pitchFamily="50" charset="-128"/>
                        </a:rPr>
                        <a:t>）総合戦略室</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国土地理院</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23342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概要</a:t>
                      </a:r>
                      <a:endParaRPr lang="ja-JP" altLang="ja-JP" sz="1100" b="1" kern="100" baseline="0" dirty="0" smtClean="0">
                        <a:solidFill>
                          <a:schemeClr val="bg2"/>
                        </a:solidFill>
                        <a:effectLst/>
                        <a:latin typeface="+mj-ea"/>
                        <a:ea typeface="+mj-ea"/>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i="1" dirty="0" smtClean="0">
                          <a:solidFill>
                            <a:schemeClr val="bg2"/>
                          </a:solidFill>
                          <a:latin typeface="+mj-ea"/>
                          <a:ea typeface="+mj-ea"/>
                          <a:cs typeface="Meiryo UI" panose="020B0604030504040204" pitchFamily="50" charset="-128"/>
                        </a:rPr>
                        <a:t>第</a:t>
                      </a:r>
                      <a:r>
                        <a:rPr lang="en-US" altLang="ja-JP" sz="1050" i="0" dirty="0" smtClean="0">
                          <a:solidFill>
                            <a:schemeClr val="bg2"/>
                          </a:solidFill>
                          <a:latin typeface="+mj-ea"/>
                          <a:ea typeface="+mj-ea"/>
                          <a:cs typeface="Meiryo UI" panose="020B0604030504040204" pitchFamily="50" charset="-128"/>
                        </a:rPr>
                        <a:t>1.0</a:t>
                      </a:r>
                      <a:r>
                        <a:rPr lang="ja-JP" altLang="en-US" sz="1050" i="1" dirty="0" smtClean="0">
                          <a:solidFill>
                            <a:schemeClr val="bg2"/>
                          </a:solidFill>
                          <a:latin typeface="+mj-ea"/>
                          <a:ea typeface="+mj-ea"/>
                          <a:cs typeface="Meiryo UI" panose="020B0604030504040204" pitchFamily="50" charset="-128"/>
                        </a:rPr>
                        <a:t>版にあった「法令、条例又は公序良俗に反する利用」を禁止する規定などを削除し、国際的に広く利用されている「</a:t>
                      </a:r>
                      <a:r>
                        <a:rPr lang="en-US" altLang="ja-JP" sz="1050" i="0" dirty="0" smtClean="0">
                          <a:solidFill>
                            <a:schemeClr val="bg2"/>
                          </a:solidFill>
                          <a:latin typeface="+mj-ea"/>
                          <a:ea typeface="+mj-ea"/>
                          <a:cs typeface="Meiryo UI" panose="020B0604030504040204" pitchFamily="50" charset="-128"/>
                        </a:rPr>
                        <a:t>CC-BY</a:t>
                      </a:r>
                      <a:r>
                        <a:rPr lang="ja-JP" altLang="en-US" sz="1050" i="0" dirty="0" smtClean="0">
                          <a:solidFill>
                            <a:schemeClr val="bg2"/>
                          </a:solidFill>
                          <a:latin typeface="+mj-ea"/>
                          <a:ea typeface="+mj-ea"/>
                          <a:cs typeface="Meiryo UI" panose="020B0604030504040204" pitchFamily="50" charset="-128"/>
                        </a:rPr>
                        <a:t>」</a:t>
                      </a:r>
                      <a:r>
                        <a:rPr lang="ja-JP" altLang="en-US" sz="1050" i="1" dirty="0" smtClean="0">
                          <a:solidFill>
                            <a:schemeClr val="bg2"/>
                          </a:solidFill>
                          <a:latin typeface="+mj-ea"/>
                          <a:ea typeface="+mj-ea"/>
                          <a:cs typeface="Meiryo UI" panose="020B0604030504040204" pitchFamily="50" charset="-128"/>
                        </a:rPr>
                        <a:t>との互換性を明示する改訂を行った。</a:t>
                      </a:r>
                      <a:endParaRPr lang="en-US" altLang="ja-JP" sz="1050" i="1" dirty="0" smtClean="0">
                        <a:solidFill>
                          <a:schemeClr val="bg2"/>
                        </a:solidFill>
                        <a:latin typeface="+mj-ea"/>
                        <a:ea typeface="+mj-ea"/>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j-ea"/>
                          <a:ea typeface="+mj-ea"/>
                          <a:cs typeface="Meiryo UI" panose="020B0604030504040204" pitchFamily="50" charset="-128"/>
                        </a:rPr>
                        <a:t>国土地理院では</a:t>
                      </a:r>
                      <a:r>
                        <a:rPr lang="en-US" altLang="ja-JP" sz="1050" dirty="0" smtClean="0">
                          <a:solidFill>
                            <a:schemeClr val="bg2"/>
                          </a:solidFill>
                          <a:latin typeface="+mj-ea"/>
                          <a:ea typeface="+mj-ea"/>
                          <a:cs typeface="Meiryo UI" panose="020B0604030504040204" pitchFamily="50" charset="-128"/>
                        </a:rPr>
                        <a:t>GitHub</a:t>
                      </a:r>
                      <a:r>
                        <a:rPr lang="ja-JP" altLang="en-US" sz="1050" dirty="0" smtClean="0">
                          <a:solidFill>
                            <a:schemeClr val="bg2"/>
                          </a:solidFill>
                          <a:latin typeface="+mj-ea"/>
                          <a:ea typeface="+mj-ea"/>
                          <a:cs typeface="Meiryo UI" panose="020B0604030504040204" pitchFamily="50" charset="-128"/>
                        </a:rPr>
                        <a:t>を用いてオープンデータ及び情報の提供をしており、</a:t>
                      </a:r>
                      <a:r>
                        <a:rPr lang="en-US" altLang="ja-JP" sz="1050" dirty="0" smtClean="0">
                          <a:solidFill>
                            <a:schemeClr val="bg2"/>
                          </a:solidFill>
                          <a:latin typeface="+mj-ea"/>
                          <a:ea typeface="+mj-ea"/>
                          <a:cs typeface="Meiryo UI" panose="020B0604030504040204" pitchFamily="50" charset="-128"/>
                        </a:rPr>
                        <a:t>GitHub</a:t>
                      </a:r>
                      <a:r>
                        <a:rPr lang="ja-JP" altLang="en-US" sz="1050" dirty="0" smtClean="0">
                          <a:solidFill>
                            <a:schemeClr val="bg2"/>
                          </a:solidFill>
                          <a:latin typeface="+mj-ea"/>
                          <a:ea typeface="+mj-ea"/>
                          <a:cs typeface="Meiryo UI" panose="020B0604030504040204" pitchFamily="50" charset="-128"/>
                        </a:rPr>
                        <a:t>がサンフランシスコで開催した開発者向けイベントにおいて活用事例の一つとして紹介され、会場の注目を集めた。</a:t>
                      </a:r>
                      <a:endParaRPr lang="en-US" altLang="ja-JP" sz="1050" dirty="0" smtClean="0">
                        <a:solidFill>
                          <a:schemeClr val="bg2"/>
                        </a:solidFill>
                        <a:latin typeface="+mj-ea"/>
                        <a:ea typeface="+mj-ea"/>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42717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活動紹介サイト</a:t>
                      </a:r>
                      <a:endParaRPr kumimoji="1" lang="ja-JP" altLang="ja-JP" sz="1100" b="1" kern="100" baseline="0" dirty="0" smtClean="0">
                        <a:solidFill>
                          <a:schemeClr val="bg2"/>
                        </a:solidFill>
                        <a:effectLst/>
                        <a:latin typeface="+mj-ea"/>
                        <a:ea typeface="+mj-ea"/>
                        <a:cs typeface="Arial" panose="020B0604020202020204" pitchFamily="34" charset="0"/>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https://www.kantei.go.jp/jp/singi/it2/densi/kettei/gl2_betten_1_gaiyou.pdf</a:t>
                      </a:r>
                      <a:endParaRPr lang="ja-JP" altLang="en-US" sz="1050" kern="100" baseline="0" dirty="0" smtClean="0">
                        <a:solidFill>
                          <a:schemeClr val="bg2"/>
                        </a:solidFill>
                        <a:effectLst/>
                        <a:latin typeface="+mj-ea"/>
                        <a:ea typeface="+mj-ea"/>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http://maps.gsi.go.jp/</a:t>
                      </a:r>
                      <a:endParaRPr lang="ja-JP" altLang="en-US" sz="1050" kern="100" baseline="0" dirty="0" smtClean="0">
                        <a:solidFill>
                          <a:schemeClr val="bg2"/>
                        </a:solidFill>
                        <a:effectLst/>
                        <a:latin typeface="+mj-ea"/>
                        <a:ea typeface="+mj-ea"/>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1769737">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kern="1200" baseline="0" dirty="0" smtClean="0">
                          <a:solidFill>
                            <a:schemeClr val="bg2"/>
                          </a:solidFill>
                          <a:latin typeface="+mj-ea"/>
                          <a:ea typeface=""/>
                          <a:cs typeface=""/>
                        </a:rPr>
                        <a:t>主な</a:t>
                      </a:r>
                      <a:endParaRPr kumimoji="1" lang="en-US" altLang="ja-JP" sz="1100" b="1" kern="1200" baseline="0" dirty="0" smtClean="0">
                        <a:solidFill>
                          <a:schemeClr val="bg2"/>
                        </a:solidFill>
                        <a:latin typeface="+mj-ea"/>
                        <a:ea typeface=""/>
                        <a:cs typeface=""/>
                      </a:endParaRPr>
                    </a:p>
                    <a:p>
                      <a:pPr algn="ctr"/>
                      <a:r>
                        <a:rPr kumimoji="1" lang="ja-JP" altLang="en-US" sz="1100" b="1" kern="1200" baseline="0" dirty="0" smtClean="0">
                          <a:solidFill>
                            <a:schemeClr val="bg2"/>
                          </a:solidFill>
                          <a:latin typeface="+mj-ea"/>
                          <a:ea typeface=""/>
                          <a:cs typeface=""/>
                        </a:rPr>
                        <a:t>選定理由</a:t>
                      </a:r>
                      <a:endParaRPr kumimoji="1" lang="ja-JP" altLang="en-US" sz="1100" b="1" baseline="0" dirty="0">
                        <a:solidFill>
                          <a:schemeClr val="bg2"/>
                        </a:solidFill>
                        <a:latin typeface="+mj-ea"/>
                        <a:ea typeface="+mj-ea"/>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・オープンバイデフォルトを決定づけた点</a:t>
                      </a:r>
                      <a:endPar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・互換性の欠如による、ライセンスへの理解の煩わしさを解消した点</a:t>
                      </a:r>
                      <a:endPar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・データカタログサイトの公開に続く政府オープンデータ活動の到達点と言える</a:t>
                      </a:r>
                      <a:endParaRPr kumimoji="1" lang="ja-JP" altLang="en-US" sz="1050" baseline="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・オープンデータのみならず、オープンソースや最新のウェブ技術を積極的に活用する姿勢（優秀賞）</a:t>
                      </a:r>
                      <a:endParaRPr kumimoji="1" lang="en-US" altLang="ja-JP"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・コミュニティ活動にも中心的に関わりながら、共感を集める地道な取り組み（優秀賞）</a:t>
                      </a:r>
                      <a:endParaRPr kumimoji="1" lang="en-US" altLang="ja-JP"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・公的機関の内部にエンジニアがいて、高度なシステムをアジャイルに内製していく姿が他の模範となる（優秀賞）</a:t>
                      </a:r>
                      <a:endParaRPr kumimoji="1" lang="en-US" altLang="ja-JP"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・日本政府内の最も意欲的な取り組みで、国際発信にも成功している希有な事例（優秀賞）</a:t>
                      </a:r>
                      <a:endParaRPr kumimoji="1" lang="en-US" altLang="ja-JP"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・日本におけるオープンデータの取り組みについて私どもが重視している３つの視点「</a:t>
                      </a:r>
                      <a:r>
                        <a:rPr kumimoji="1" lang="en-US" altLang="ja-JP"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Data, Policy, International</a:t>
                      </a: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」の全てにおいて卓越している（</a:t>
                      </a:r>
                      <a:r>
                        <a:rPr kumimoji="1" lang="en-US" altLang="ja-JP" sz="1000" baseline="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OpenKnowledge</a:t>
                      </a: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賞）</a:t>
                      </a:r>
                      <a:endParaRPr kumimoji="1" lang="en-US" altLang="ja-JP"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・エンジニア視点であること、行政機関での</a:t>
                      </a:r>
                      <a:r>
                        <a:rPr kumimoji="1" lang="en-US" altLang="ja-JP"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GitHub</a:t>
                      </a: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の利用、・国際イベントでの積極的な</a:t>
                      </a:r>
                      <a:r>
                        <a:rPr kumimoji="1" lang="en-US" altLang="ja-JP"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全国地質調査業協会連合会賞</a:t>
                      </a:r>
                      <a:r>
                        <a:rPr kumimoji="1" lang="ja-JP" altLang="en-US"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144" y="2708920"/>
            <a:ext cx="2160240" cy="151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プレースホルダー 7"/>
          <p:cNvSpPr txBox="1">
            <a:spLocks/>
          </p:cNvSpPr>
          <p:nvPr/>
        </p:nvSpPr>
        <p:spPr>
          <a:xfrm>
            <a:off x="8401392" y="3205901"/>
            <a:ext cx="1224136"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GitHub</a:t>
            </a: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イベントにて発表」</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プレースホルダー 7"/>
          <p:cNvSpPr txBox="1">
            <a:spLocks/>
          </p:cNvSpPr>
          <p:nvPr/>
        </p:nvSpPr>
        <p:spPr>
          <a:xfrm>
            <a:off x="8367317" y="3712558"/>
            <a:ext cx="1365142" cy="510286"/>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http://engineer.typemag.jp/article/hfu</a:t>
            </a:r>
            <a:endPar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238" y="3260937"/>
            <a:ext cx="3554735" cy="570833"/>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12" name="テキスト プレースホルダー 7"/>
          <p:cNvSpPr txBox="1">
            <a:spLocks/>
          </p:cNvSpPr>
          <p:nvPr/>
        </p:nvSpPr>
        <p:spPr>
          <a:xfrm>
            <a:off x="1990860" y="3006320"/>
            <a:ext cx="2592288"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「規約内、</a:t>
            </a:r>
            <a:r>
              <a:rPr lang="en-US" altLang="ja-JP"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CC-BY</a:t>
            </a:r>
            <a:r>
              <a:rPr lang="en-US" altLang="ja-JP"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との互換性に関する記述」</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プレースホルダー 7"/>
          <p:cNvSpPr txBox="1">
            <a:spLocks/>
          </p:cNvSpPr>
          <p:nvPr/>
        </p:nvSpPr>
        <p:spPr>
          <a:xfrm>
            <a:off x="1856656" y="3893937"/>
            <a:ext cx="3132348" cy="255143"/>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://plugin.antispam.go.jp/pdf/guideline.pdf</a:t>
            </a:r>
            <a:endPar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609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04664"/>
            <a:ext cx="9134339" cy="581715"/>
          </a:xfrm>
        </p:spPr>
        <p:txBody>
          <a:bodyPr/>
          <a:lstStyle/>
          <a:p>
            <a:r>
              <a:rPr lang="ja-JP" altLang="en-US" sz="2400" dirty="0" smtClean="0">
                <a:latin typeface="+mj-ea"/>
              </a:rPr>
              <a:t>２</a:t>
            </a:r>
            <a:r>
              <a:rPr lang="en-US" altLang="ja-JP" sz="2400" dirty="0" smtClean="0">
                <a:latin typeface="+mj-ea"/>
              </a:rPr>
              <a:t>.</a:t>
            </a:r>
            <a:r>
              <a:rPr lang="ja-JP" altLang="en-US" sz="2400" dirty="0" smtClean="0">
                <a:latin typeface="+mj-ea"/>
              </a:rPr>
              <a:t> 受賞作品紹介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4051395720"/>
              </p:ext>
            </p:extLst>
          </p:nvPr>
        </p:nvGraphicFramePr>
        <p:xfrm>
          <a:off x="2144688" y="1268760"/>
          <a:ext cx="5242306" cy="4688522"/>
        </p:xfrm>
        <a:graphic>
          <a:graphicData uri="http://schemas.openxmlformats.org/drawingml/2006/table">
            <a:tbl>
              <a:tblPr firstRow="1" bandRow="1"/>
              <a:tblGrid>
                <a:gridCol w="1008112"/>
                <a:gridCol w="4234194"/>
              </a:tblGrid>
              <a:tr h="332167">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賞</a:t>
                      </a:r>
                      <a:endParaRPr kumimoji="1" lang="ja-JP" altLang="en-US" sz="1100" b="1" baseline="0" dirty="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広域データ賞</a:t>
                      </a:r>
                      <a:endParaRPr kumimoji="1" lang="en-US" altLang="ja-JP" sz="1100" b="1" baseline="0" dirty="0" smtClean="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30157">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作品名</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福井県・県内１７市町におけるオープンデータの共同公開</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0831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受賞者</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福井県及び県内</a:t>
                      </a:r>
                      <a:r>
                        <a:rPr lang="en-US" altLang="ja-JP" sz="1100" b="1" kern="100" baseline="0" dirty="0" smtClean="0">
                          <a:solidFill>
                            <a:schemeClr val="bg2"/>
                          </a:solidFill>
                          <a:effectLst/>
                          <a:latin typeface="+mj-ea"/>
                          <a:ea typeface="+mj-ea"/>
                          <a:cs typeface="Meiryo UI" panose="020B0604030504040204" pitchFamily="50" charset="-128"/>
                        </a:rPr>
                        <a:t>17</a:t>
                      </a:r>
                      <a:r>
                        <a:rPr lang="ja-JP" altLang="en-US" sz="1100" b="1" kern="100" baseline="0" dirty="0" smtClean="0">
                          <a:solidFill>
                            <a:schemeClr val="bg2"/>
                          </a:solidFill>
                          <a:effectLst/>
                          <a:latin typeface="+mj-ea"/>
                          <a:ea typeface="+mj-ea"/>
                          <a:cs typeface="Meiryo UI" panose="020B0604030504040204" pitchFamily="50" charset="-128"/>
                        </a:rPr>
                        <a:t>市町</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84578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概要</a:t>
                      </a:r>
                      <a:endParaRPr lang="ja-JP" altLang="ja-JP" sz="1100" b="1" kern="100" baseline="0" dirty="0" smtClean="0">
                        <a:solidFill>
                          <a:schemeClr val="bg2"/>
                        </a:solidFill>
                        <a:effectLst/>
                        <a:latin typeface="+mj-ea"/>
                        <a:ea typeface="+mj-ea"/>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i="1" dirty="0" smtClean="0">
                          <a:solidFill>
                            <a:schemeClr val="bg2"/>
                          </a:solidFill>
                          <a:latin typeface="+mj-ea"/>
                          <a:ea typeface="+mj-ea"/>
                          <a:cs typeface="Meiryo UI" panose="020B0604030504040204" pitchFamily="50" charset="-128"/>
                        </a:rPr>
                        <a:t>福井県・県内</a:t>
                      </a:r>
                      <a:r>
                        <a:rPr lang="en-US" altLang="ja-JP" sz="1050" i="1" dirty="0" smtClean="0">
                          <a:solidFill>
                            <a:schemeClr val="bg2"/>
                          </a:solidFill>
                          <a:latin typeface="+mj-ea"/>
                          <a:ea typeface="+mj-ea"/>
                          <a:cs typeface="Meiryo UI" panose="020B0604030504040204" pitchFamily="50" charset="-128"/>
                        </a:rPr>
                        <a:t>17</a:t>
                      </a:r>
                      <a:r>
                        <a:rPr lang="ja-JP" altLang="en-US" sz="1050" i="1" dirty="0" smtClean="0">
                          <a:solidFill>
                            <a:schemeClr val="bg2"/>
                          </a:solidFill>
                          <a:latin typeface="+mj-ea"/>
                          <a:ea typeface="+mj-ea"/>
                          <a:cs typeface="Meiryo UI" panose="020B0604030504040204" pitchFamily="50" charset="-128"/>
                        </a:rPr>
                        <a:t>市町のデータを一つのファイルとしてまとめ、「公共施設情報」「ごみ収集日一覧」「ごみ分別一覧」「避難所一覧」を共同公開データとして掲載。</a:t>
                      </a:r>
                      <a:endParaRPr lang="en-US" altLang="ja-JP" sz="1050" i="1" dirty="0" smtClean="0">
                        <a:solidFill>
                          <a:schemeClr val="bg2"/>
                        </a:solidFill>
                        <a:latin typeface="+mj-ea"/>
                        <a:ea typeface="+mj-ea"/>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36004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活動紹介サイト</a:t>
                      </a:r>
                      <a:endParaRPr kumimoji="1" lang="ja-JP" altLang="ja-JP" sz="1100" b="1" kern="100" baseline="0" dirty="0" smtClean="0">
                        <a:solidFill>
                          <a:schemeClr val="bg2"/>
                        </a:solidFill>
                        <a:effectLst/>
                        <a:latin typeface="+mj-ea"/>
                        <a:ea typeface="+mj-ea"/>
                        <a:cs typeface="Arial" panose="020B0604020202020204" pitchFamily="34" charset="0"/>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http://www.pref.fukui.lg.jp/doc/toukei-jouhou/opendata/index.html</a:t>
                      </a:r>
                      <a:endParaRPr lang="ja-JP" altLang="en-US" sz="1050" kern="100" baseline="0" dirty="0" smtClean="0">
                        <a:solidFill>
                          <a:schemeClr val="bg2"/>
                        </a:solidFill>
                        <a:effectLst/>
                        <a:latin typeface="+mj-ea"/>
                        <a:ea typeface="+mj-ea"/>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46061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kern="1200" baseline="0" dirty="0" smtClean="0">
                          <a:solidFill>
                            <a:schemeClr val="bg2"/>
                          </a:solidFill>
                          <a:latin typeface="+mj-ea"/>
                          <a:ea typeface=""/>
                          <a:cs typeface=""/>
                        </a:rPr>
                        <a:t>主な</a:t>
                      </a:r>
                      <a:endParaRPr kumimoji="1" lang="en-US" altLang="ja-JP" sz="1100" b="1" kern="1200" baseline="0" dirty="0" smtClean="0">
                        <a:solidFill>
                          <a:schemeClr val="bg2"/>
                        </a:solidFill>
                        <a:latin typeface="+mj-ea"/>
                        <a:ea typeface=""/>
                        <a:cs typeface=""/>
                      </a:endParaRPr>
                    </a:p>
                    <a:p>
                      <a:pPr algn="ctr"/>
                      <a:r>
                        <a:rPr kumimoji="1" lang="ja-JP" altLang="en-US" sz="1100" b="1" kern="1200" baseline="0" dirty="0" smtClean="0">
                          <a:solidFill>
                            <a:schemeClr val="bg2"/>
                          </a:solidFill>
                          <a:latin typeface="+mj-ea"/>
                          <a:ea typeface=""/>
                          <a:cs typeface=""/>
                        </a:rPr>
                        <a:t>選定理由</a:t>
                      </a:r>
                      <a:endParaRPr kumimoji="1" lang="ja-JP" altLang="en-US" sz="1100" b="1" baseline="0" dirty="0">
                        <a:solidFill>
                          <a:schemeClr val="bg2"/>
                        </a:solidFill>
                        <a:latin typeface="+mj-ea"/>
                        <a:ea typeface="+mj-ea"/>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・県を中心として自治体間のデータフォーマットを統一する段階に入っており、他の自治体の先行モデルとなる取り組み</a:t>
                      </a: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634" y="2780928"/>
            <a:ext cx="2592288" cy="221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プレースホルダー 7"/>
          <p:cNvSpPr txBox="1">
            <a:spLocks/>
          </p:cNvSpPr>
          <p:nvPr/>
        </p:nvSpPr>
        <p:spPr>
          <a:xfrm>
            <a:off x="6181538" y="3630689"/>
            <a:ext cx="1224136"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「県・県内</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市町共同でデータ公開」</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プレースホルダー 7"/>
          <p:cNvSpPr txBox="1">
            <a:spLocks/>
          </p:cNvSpPr>
          <p:nvPr/>
        </p:nvSpPr>
        <p:spPr>
          <a:xfrm>
            <a:off x="6252154" y="4053520"/>
            <a:ext cx="1077110" cy="510286"/>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http://www.pref.fukui.lg.jp/doc/toukei-jouhou/opendata/list_ct.html</a:t>
            </a:r>
            <a:endPar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3371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04664"/>
            <a:ext cx="9134339" cy="581715"/>
          </a:xfrm>
        </p:spPr>
        <p:txBody>
          <a:bodyPr/>
          <a:lstStyle/>
          <a:p>
            <a:r>
              <a:rPr lang="ja-JP" altLang="en-US" sz="2400" dirty="0" smtClean="0">
                <a:latin typeface="+mj-ea"/>
              </a:rPr>
              <a:t>２</a:t>
            </a:r>
            <a:r>
              <a:rPr lang="en-US" altLang="ja-JP" sz="2400" dirty="0" smtClean="0">
                <a:latin typeface="+mj-ea"/>
              </a:rPr>
              <a:t>.</a:t>
            </a:r>
            <a:r>
              <a:rPr lang="ja-JP" altLang="en-US" sz="2400" dirty="0" smtClean="0">
                <a:latin typeface="+mj-ea"/>
              </a:rPr>
              <a:t> 受賞作品紹介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2403874090"/>
              </p:ext>
            </p:extLst>
          </p:nvPr>
        </p:nvGraphicFramePr>
        <p:xfrm>
          <a:off x="272480" y="1268760"/>
          <a:ext cx="9217024" cy="4975079"/>
        </p:xfrm>
        <a:graphic>
          <a:graphicData uri="http://schemas.openxmlformats.org/drawingml/2006/table">
            <a:tbl>
              <a:tblPr firstRow="1" bandRow="1"/>
              <a:tblGrid>
                <a:gridCol w="1008112"/>
                <a:gridCol w="3997685"/>
                <a:gridCol w="4211227"/>
              </a:tblGrid>
              <a:tr h="303459">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賞</a:t>
                      </a:r>
                      <a:endParaRPr kumimoji="1" lang="ja-JP" altLang="en-US" sz="1100" b="1" baseline="0" dirty="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笑顔賞（</a:t>
                      </a:r>
                      <a:r>
                        <a:rPr kumimoji="1" lang="en-US" altLang="ja-JP" sz="1100" b="1" baseline="0" dirty="0" smtClean="0">
                          <a:solidFill>
                            <a:schemeClr val="tx1"/>
                          </a:solidFill>
                          <a:latin typeface="+mj-ea"/>
                          <a:ea typeface="+mj-ea"/>
                        </a:rPr>
                        <a:t>jig.jp</a:t>
                      </a:r>
                      <a:r>
                        <a:rPr kumimoji="1" lang="ja-JP" altLang="en-US" sz="1100" b="1" baseline="0" dirty="0" smtClean="0">
                          <a:solidFill>
                            <a:schemeClr val="tx1"/>
                          </a:solidFill>
                          <a:latin typeface="+mj-ea"/>
                          <a:ea typeface="+mj-ea"/>
                        </a:rPr>
                        <a:t>）</a:t>
                      </a:r>
                      <a:endParaRPr kumimoji="1" lang="en-US" altLang="ja-JP" sz="1100" b="1" baseline="0" dirty="0" smtClean="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en-US" altLang="ja-JP" sz="1100" b="1" baseline="0" dirty="0" err="1" smtClean="0">
                          <a:solidFill>
                            <a:schemeClr val="tx1"/>
                          </a:solidFill>
                          <a:latin typeface="+mj-ea"/>
                          <a:ea typeface="+mj-ea"/>
                        </a:rPr>
                        <a:t>CiP</a:t>
                      </a:r>
                      <a:r>
                        <a:rPr kumimoji="1" lang="ja-JP" altLang="en-US" sz="1100" b="1" baseline="0" dirty="0" smtClean="0">
                          <a:solidFill>
                            <a:schemeClr val="tx1"/>
                          </a:solidFill>
                          <a:latin typeface="+mj-ea"/>
                          <a:ea typeface="+mj-ea"/>
                        </a:rPr>
                        <a:t>協議会賞</a:t>
                      </a:r>
                      <a:endParaRPr kumimoji="1" lang="en-US" altLang="ja-JP" sz="1100" b="1" baseline="0" dirty="0" smtClean="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0162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作品名</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solidFill>
                            <a:schemeClr val="bg2"/>
                          </a:solidFill>
                          <a:effectLst/>
                          <a:latin typeface="+mj-ea"/>
                          <a:ea typeface="+mj-ea"/>
                          <a:cs typeface="Meiryo UI" panose="020B0604030504040204" pitchFamily="50" charset="-128"/>
                        </a:rPr>
                        <a:t>SIM</a:t>
                      </a:r>
                      <a:r>
                        <a:rPr lang="ja-JP" altLang="en-US" sz="1100" b="1" kern="100" baseline="0" dirty="0" smtClean="0">
                          <a:solidFill>
                            <a:schemeClr val="bg2"/>
                          </a:solidFill>
                          <a:effectLst/>
                          <a:latin typeface="+mj-ea"/>
                          <a:ea typeface="+mj-ea"/>
                          <a:cs typeface="Meiryo UI" panose="020B0604030504040204" pitchFamily="50" charset="-128"/>
                        </a:rPr>
                        <a:t>熊本</a:t>
                      </a:r>
                      <a:r>
                        <a:rPr lang="en-US" altLang="ja-JP" sz="1100" b="1" kern="100" baseline="0" dirty="0" smtClean="0">
                          <a:solidFill>
                            <a:schemeClr val="bg2"/>
                          </a:solidFill>
                          <a:effectLst/>
                          <a:latin typeface="+mj-ea"/>
                          <a:ea typeface="+mj-ea"/>
                          <a:cs typeface="Meiryo UI" panose="020B0604030504040204" pitchFamily="50" charset="-128"/>
                        </a:rPr>
                        <a:t>2030</a:t>
                      </a:r>
                      <a:r>
                        <a:rPr lang="ja-JP" altLang="en-US" sz="1100" b="1" kern="100" baseline="0" dirty="0" smtClean="0">
                          <a:solidFill>
                            <a:schemeClr val="bg2"/>
                          </a:solidFill>
                          <a:effectLst/>
                          <a:latin typeface="+mj-ea"/>
                          <a:ea typeface="+mj-ea"/>
                          <a:cs typeface="Meiryo UI" panose="020B0604030504040204" pitchFamily="50" charset="-128"/>
                        </a:rPr>
                        <a:t>（対話型自治体経営シミュレーションゲーム）</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社会資源プラットフォーム ミルモシリーズ</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81665">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受賞者</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i="0" kern="100" baseline="0" dirty="0" smtClean="0">
                          <a:solidFill>
                            <a:schemeClr val="bg2"/>
                          </a:solidFill>
                          <a:effectLst/>
                          <a:latin typeface="+mj-ea"/>
                          <a:ea typeface="+mj-ea"/>
                          <a:cs typeface="Meiryo UI" panose="020B0604030504040204" pitchFamily="50" charset="-128"/>
                        </a:rPr>
                        <a:t>くまもと</a:t>
                      </a:r>
                      <a:r>
                        <a:rPr lang="en-US" altLang="ja-JP" sz="1100" b="1" i="0" kern="100" baseline="0" dirty="0" smtClean="0">
                          <a:solidFill>
                            <a:schemeClr val="bg2"/>
                          </a:solidFill>
                          <a:effectLst/>
                          <a:latin typeface="+mj-ea"/>
                          <a:ea typeface="+mj-ea"/>
                          <a:cs typeface="Meiryo UI" panose="020B0604030504040204" pitchFamily="50" charset="-128"/>
                        </a:rPr>
                        <a:t>SMILE</a:t>
                      </a:r>
                      <a:r>
                        <a:rPr lang="ja-JP" altLang="en-US" sz="1100" b="1" i="0" kern="100" baseline="0" dirty="0" smtClean="0">
                          <a:solidFill>
                            <a:schemeClr val="bg2"/>
                          </a:solidFill>
                          <a:effectLst/>
                          <a:latin typeface="+mj-ea"/>
                          <a:ea typeface="+mj-ea"/>
                          <a:cs typeface="Meiryo UI" panose="020B0604030504040204" pitchFamily="50" charset="-128"/>
                        </a:rPr>
                        <a:t>ネット（熊本県職員自主活動グループ）</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i="0" kern="100" baseline="0" dirty="0" smtClean="0">
                          <a:solidFill>
                            <a:schemeClr val="bg2"/>
                          </a:solidFill>
                          <a:effectLst/>
                          <a:latin typeface="+mj-ea"/>
                          <a:ea typeface="+mj-ea"/>
                          <a:cs typeface="Meiryo UI" panose="020B0604030504040204" pitchFamily="50" charset="-128"/>
                        </a:rPr>
                        <a:t>株式会社ウェルモ</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85767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概要</a:t>
                      </a:r>
                      <a:endParaRPr lang="ja-JP" altLang="ja-JP" sz="1100" b="1" kern="100" baseline="0" dirty="0" smtClean="0">
                        <a:solidFill>
                          <a:schemeClr val="bg2"/>
                        </a:solidFill>
                        <a:effectLst/>
                        <a:latin typeface="+mj-ea"/>
                        <a:ea typeface="+mj-ea"/>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i="0" dirty="0" smtClean="0">
                          <a:solidFill>
                            <a:schemeClr val="bg2"/>
                          </a:solidFill>
                          <a:latin typeface="+mj-ea"/>
                          <a:ea typeface="+mj-ea"/>
                          <a:cs typeface="Meiryo UI" panose="020B0604030504040204" pitchFamily="50" charset="-128"/>
                        </a:rPr>
                        <a:t>熊本県職員の自主活動グループが、</a:t>
                      </a:r>
                      <a:r>
                        <a:rPr lang="en-US" altLang="ja-JP" sz="1050" i="0" dirty="0" smtClean="0">
                          <a:solidFill>
                            <a:schemeClr val="bg2"/>
                          </a:solidFill>
                          <a:latin typeface="+mj-ea"/>
                          <a:ea typeface="+mj-ea"/>
                          <a:cs typeface="Meiryo UI" panose="020B0604030504040204" pitchFamily="50" charset="-128"/>
                        </a:rPr>
                        <a:t>2030</a:t>
                      </a:r>
                      <a:r>
                        <a:rPr lang="ja-JP" altLang="en-US" sz="1050" i="0" dirty="0" smtClean="0">
                          <a:solidFill>
                            <a:schemeClr val="bg2"/>
                          </a:solidFill>
                          <a:latin typeface="+mj-ea"/>
                          <a:ea typeface="+mj-ea"/>
                          <a:cs typeface="Meiryo UI" panose="020B0604030504040204" pitchFamily="50" charset="-128"/>
                        </a:rPr>
                        <a:t>年問題を体感する対話型自治体経営シミュレーションゲーム「</a:t>
                      </a:r>
                      <a:r>
                        <a:rPr lang="en-US" altLang="ja-JP" sz="1050" i="0" dirty="0" smtClean="0">
                          <a:solidFill>
                            <a:schemeClr val="bg2"/>
                          </a:solidFill>
                          <a:latin typeface="+mj-ea"/>
                          <a:ea typeface="+mj-ea"/>
                          <a:cs typeface="Meiryo UI" panose="020B0604030504040204" pitchFamily="50" charset="-128"/>
                        </a:rPr>
                        <a:t>SIM</a:t>
                      </a:r>
                      <a:r>
                        <a:rPr lang="ja-JP" altLang="en-US" sz="1050" i="0" dirty="0" smtClean="0">
                          <a:solidFill>
                            <a:schemeClr val="bg2"/>
                          </a:solidFill>
                          <a:latin typeface="+mj-ea"/>
                          <a:ea typeface="+mj-ea"/>
                          <a:cs typeface="Meiryo UI" panose="020B0604030504040204" pitchFamily="50" charset="-128"/>
                        </a:rPr>
                        <a:t>熊本</a:t>
                      </a:r>
                      <a:r>
                        <a:rPr lang="en-US" altLang="ja-JP" sz="1050" i="0" dirty="0" smtClean="0">
                          <a:solidFill>
                            <a:schemeClr val="bg2"/>
                          </a:solidFill>
                          <a:latin typeface="+mj-ea"/>
                          <a:ea typeface="+mj-ea"/>
                          <a:cs typeface="Meiryo UI" panose="020B0604030504040204" pitchFamily="50" charset="-128"/>
                        </a:rPr>
                        <a:t>2030</a:t>
                      </a:r>
                      <a:r>
                        <a:rPr lang="ja-JP" altLang="en-US" sz="1050" i="0" dirty="0" smtClean="0">
                          <a:solidFill>
                            <a:schemeClr val="bg2"/>
                          </a:solidFill>
                          <a:latin typeface="+mj-ea"/>
                          <a:ea typeface="+mj-ea"/>
                          <a:cs typeface="Meiryo UI" panose="020B0604030504040204" pitchFamily="50" charset="-128"/>
                        </a:rPr>
                        <a:t>」を開発・実施。今後直面する課題について、対話の中で解決策・方向性を導き出していくゲーム。熊本を越えて、各自治体に広がりを見せつつある。</a:t>
                      </a:r>
                      <a:endParaRPr lang="en-US" altLang="ja-JP" sz="1050" i="0" dirty="0" smtClean="0">
                        <a:solidFill>
                          <a:schemeClr val="bg2"/>
                        </a:solidFill>
                        <a:latin typeface="+mj-ea"/>
                        <a:ea typeface="+mj-ea"/>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i="0" dirty="0" smtClean="0">
                          <a:solidFill>
                            <a:schemeClr val="bg2"/>
                          </a:solidFill>
                          <a:latin typeface="+mj-ea"/>
                          <a:ea typeface="+mj-ea"/>
                          <a:cs typeface="Meiryo UI" panose="020B0604030504040204" pitchFamily="50" charset="-128"/>
                        </a:rPr>
                        <a:t>介護サービス、介護保険制度情報、在宅支援関連事業等といった社会資源情報を集約し情報化、</a:t>
                      </a:r>
                      <a:r>
                        <a:rPr lang="en-US" altLang="ja-JP" sz="1050" i="0" dirty="0" smtClean="0">
                          <a:solidFill>
                            <a:schemeClr val="bg2"/>
                          </a:solidFill>
                          <a:latin typeface="+mj-ea"/>
                          <a:ea typeface="+mj-ea"/>
                          <a:cs typeface="Meiryo UI" panose="020B0604030504040204" pitchFamily="50" charset="-128"/>
                        </a:rPr>
                        <a:t>PC</a:t>
                      </a:r>
                      <a:r>
                        <a:rPr lang="ja-JP" altLang="en-US" sz="1050" i="0" dirty="0" smtClean="0">
                          <a:solidFill>
                            <a:schemeClr val="bg2"/>
                          </a:solidFill>
                          <a:latin typeface="+mj-ea"/>
                          <a:ea typeface="+mj-ea"/>
                          <a:cs typeface="Meiryo UI" panose="020B0604030504040204" pitchFamily="50" charset="-128"/>
                        </a:rPr>
                        <a:t>やタブレット、クラウド上にて管理運用し各自治体、行政と連携することにより、市民が適切な福祉サービスを選択できるプラットフォーム「ミルモ」においてオープンデータを活用。</a:t>
                      </a:r>
                      <a:endParaRPr lang="en-US" altLang="ja-JP" sz="1050" i="0" dirty="0" smtClean="0">
                        <a:solidFill>
                          <a:schemeClr val="bg2"/>
                        </a:solidFill>
                        <a:latin typeface="+mj-ea"/>
                        <a:ea typeface="+mj-ea"/>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392021">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活動紹介サイト</a:t>
                      </a:r>
                      <a:endParaRPr kumimoji="1" lang="ja-JP" altLang="ja-JP" sz="1100" b="1" kern="100" baseline="0" dirty="0" smtClean="0">
                        <a:solidFill>
                          <a:schemeClr val="bg2"/>
                        </a:solidFill>
                        <a:effectLst/>
                        <a:latin typeface="+mj-ea"/>
                        <a:ea typeface="+mj-ea"/>
                        <a:cs typeface="Arial" panose="020B0604020202020204" pitchFamily="34" charset="0"/>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https://www.vled.or.jp/symposium2015/training/sim_KUMAMOTO.pdf</a:t>
                      </a:r>
                      <a:endParaRPr lang="ja-JP" altLang="en-US" sz="1050" kern="100" baseline="0" dirty="0" smtClean="0">
                        <a:solidFill>
                          <a:schemeClr val="bg2"/>
                        </a:solidFill>
                        <a:effectLst/>
                        <a:latin typeface="+mj-ea"/>
                        <a:ea typeface="+mj-ea"/>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http://www.welmo.co.jp/</a:t>
                      </a:r>
                      <a:endParaRPr lang="ja-JP" altLang="en-US" sz="1050" kern="100" baseline="0" dirty="0" smtClean="0">
                        <a:solidFill>
                          <a:schemeClr val="bg2"/>
                        </a:solidFill>
                        <a:effectLst/>
                        <a:latin typeface="+mj-ea"/>
                        <a:ea typeface="+mj-ea"/>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694085">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kern="1200" baseline="0" dirty="0" smtClean="0">
                          <a:solidFill>
                            <a:schemeClr val="bg2"/>
                          </a:solidFill>
                          <a:latin typeface="+mj-ea"/>
                          <a:ea typeface=""/>
                          <a:cs typeface=""/>
                        </a:rPr>
                        <a:t>主な</a:t>
                      </a:r>
                      <a:endParaRPr kumimoji="1" lang="en-US" altLang="ja-JP" sz="1100" b="1" kern="1200" baseline="0" dirty="0" smtClean="0">
                        <a:solidFill>
                          <a:schemeClr val="bg2"/>
                        </a:solidFill>
                        <a:latin typeface="+mj-ea"/>
                        <a:ea typeface=""/>
                        <a:cs typeface=""/>
                      </a:endParaRPr>
                    </a:p>
                    <a:p>
                      <a:pPr algn="ctr"/>
                      <a:r>
                        <a:rPr kumimoji="1" lang="ja-JP" altLang="en-US" sz="1100" b="1" kern="1200" baseline="0" dirty="0" smtClean="0">
                          <a:solidFill>
                            <a:schemeClr val="bg2"/>
                          </a:solidFill>
                          <a:latin typeface="+mj-ea"/>
                          <a:ea typeface=""/>
                          <a:cs typeface=""/>
                        </a:rPr>
                        <a:t>選定理由</a:t>
                      </a:r>
                      <a:endParaRPr kumimoji="1" lang="ja-JP" altLang="en-US" sz="1100" b="1" baseline="0" dirty="0">
                        <a:solidFill>
                          <a:schemeClr val="bg2"/>
                        </a:solidFill>
                        <a:latin typeface="+mj-ea"/>
                        <a:ea typeface="+mj-ea"/>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・先送りできない今の問題として誰もがとらえるきっかけにできる。参加者層の広がり、他地域への横展開に向けたルールやゲームログのオープン化にも挑戦いただきたい</a:t>
                      </a: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・自社データとオープンデータを組み合わせることで、価値ある情報を生み出した代表的事例</a:t>
                      </a:r>
                      <a:endPar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・オープンデータの民間企業活用の進展を示している点</a:t>
                      </a: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600" y="3583567"/>
            <a:ext cx="3816424" cy="85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プレースホルダー 7"/>
          <p:cNvSpPr txBox="1">
            <a:spLocks/>
          </p:cNvSpPr>
          <p:nvPr/>
        </p:nvSpPr>
        <p:spPr>
          <a:xfrm>
            <a:off x="2216696" y="3241027"/>
            <a:ext cx="2232248"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SIM</a:t>
            </a: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熊本</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イメージとゲーム中の様子」</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プレースホルダー 7"/>
          <p:cNvSpPr txBox="1">
            <a:spLocks/>
          </p:cNvSpPr>
          <p:nvPr/>
        </p:nvSpPr>
        <p:spPr>
          <a:xfrm>
            <a:off x="1280592" y="4617543"/>
            <a:ext cx="4104456" cy="179609"/>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https://www.vled.or.jp/symposium2015/training/sim_KUMAMOTO.pdf</a:t>
            </a:r>
            <a:endPar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プレースホルダー 7"/>
          <p:cNvSpPr txBox="1">
            <a:spLocks/>
          </p:cNvSpPr>
          <p:nvPr/>
        </p:nvSpPr>
        <p:spPr>
          <a:xfrm>
            <a:off x="5601070" y="4725872"/>
            <a:ext cx="3744417" cy="287304"/>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://www.vled.or.jp/symposium2015/images/program/welmo_business_20151125.pdf</a:t>
            </a:r>
            <a:endPar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8123" y="3135903"/>
            <a:ext cx="3170310" cy="173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プレースホルダー 7"/>
          <p:cNvSpPr txBox="1">
            <a:spLocks/>
          </p:cNvSpPr>
          <p:nvPr/>
        </p:nvSpPr>
        <p:spPr>
          <a:xfrm>
            <a:off x="8913440" y="4330257"/>
            <a:ext cx="648071"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「サービスイメージ」</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3371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04664"/>
            <a:ext cx="9134339" cy="581715"/>
          </a:xfrm>
        </p:spPr>
        <p:txBody>
          <a:bodyPr/>
          <a:lstStyle/>
          <a:p>
            <a:r>
              <a:rPr lang="ja-JP" altLang="en-US" sz="2400" dirty="0" smtClean="0">
                <a:latin typeface="+mj-ea"/>
              </a:rPr>
              <a:t>２</a:t>
            </a:r>
            <a:r>
              <a:rPr lang="en-US" altLang="ja-JP" sz="2400" dirty="0" smtClean="0">
                <a:latin typeface="+mj-ea"/>
              </a:rPr>
              <a:t>.</a:t>
            </a:r>
            <a:r>
              <a:rPr lang="ja-JP" altLang="en-US" sz="2400" dirty="0" smtClean="0">
                <a:latin typeface="+mj-ea"/>
              </a:rPr>
              <a:t> 受賞作品紹介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899550029"/>
              </p:ext>
            </p:extLst>
          </p:nvPr>
        </p:nvGraphicFramePr>
        <p:xfrm>
          <a:off x="272480" y="1268760"/>
          <a:ext cx="9217024" cy="4392488"/>
        </p:xfrm>
        <a:graphic>
          <a:graphicData uri="http://schemas.openxmlformats.org/drawingml/2006/table">
            <a:tbl>
              <a:tblPr firstRow="1" bandRow="1"/>
              <a:tblGrid>
                <a:gridCol w="1008112"/>
                <a:gridCol w="4104456"/>
                <a:gridCol w="4104456"/>
              </a:tblGrid>
              <a:tr h="31031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賞</a:t>
                      </a:r>
                      <a:endParaRPr kumimoji="1" lang="ja-JP" altLang="en-US" sz="1100" b="1" baseline="0" dirty="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日本</a:t>
                      </a:r>
                      <a:r>
                        <a:rPr kumimoji="1" lang="en-US" altLang="ja-JP" sz="1100" b="1" baseline="0" dirty="0" smtClean="0">
                          <a:solidFill>
                            <a:schemeClr val="tx1"/>
                          </a:solidFill>
                          <a:latin typeface="+mj-ea"/>
                          <a:ea typeface="+mj-ea"/>
                        </a:rPr>
                        <a:t>IBM</a:t>
                      </a:r>
                      <a:r>
                        <a:rPr kumimoji="1" lang="ja-JP" altLang="en-US" sz="1100" b="1" baseline="0" dirty="0" smtClean="0">
                          <a:solidFill>
                            <a:schemeClr val="tx1"/>
                          </a:solidFill>
                          <a:latin typeface="+mj-ea"/>
                          <a:ea typeface="+mj-ea"/>
                        </a:rPr>
                        <a:t>賞</a:t>
                      </a:r>
                      <a:endParaRPr kumimoji="1" lang="en-US" altLang="ja-JP" sz="1100" b="1" baseline="0" dirty="0" smtClean="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日本マイクロソフト賞</a:t>
                      </a:r>
                      <a:endParaRPr kumimoji="1" lang="ja-JP" altLang="en-US" sz="1100" b="1" baseline="0" dirty="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0844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作品名</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solidFill>
                            <a:schemeClr val="bg2"/>
                          </a:solidFill>
                          <a:effectLst/>
                          <a:latin typeface="+mj-ea"/>
                          <a:ea typeface="+mj-ea"/>
                          <a:cs typeface="Meiryo UI" panose="020B0604030504040204" pitchFamily="50" charset="-128"/>
                        </a:rPr>
                        <a:t>Code for Japan Summit 2015</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札幌オープンデータ協議会の活動</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8803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受賞者</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一般社団法人コード・フォー・ジャパン</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札幌市、札幌市内の観光・スポーツ関連団体等</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477586">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概要</a:t>
                      </a:r>
                      <a:endParaRPr lang="ja-JP" altLang="ja-JP" sz="1100" b="1" kern="100" baseline="0" dirty="0" smtClean="0">
                        <a:solidFill>
                          <a:schemeClr val="bg2"/>
                        </a:solidFill>
                        <a:effectLst/>
                        <a:latin typeface="+mj-ea"/>
                        <a:ea typeface="+mj-ea"/>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i="0" dirty="0" smtClean="0">
                          <a:solidFill>
                            <a:schemeClr val="bg2"/>
                          </a:solidFill>
                          <a:latin typeface="+mj-ea"/>
                          <a:ea typeface="+mj-ea"/>
                          <a:cs typeface="Meiryo UI" panose="020B0604030504040204" pitchFamily="50" charset="-128"/>
                        </a:rPr>
                        <a:t>3</a:t>
                      </a:r>
                      <a:r>
                        <a:rPr lang="ja-JP" altLang="en-US" sz="1050" i="0" dirty="0" smtClean="0">
                          <a:solidFill>
                            <a:schemeClr val="bg2"/>
                          </a:solidFill>
                          <a:latin typeface="+mj-ea"/>
                          <a:ea typeface="+mj-ea"/>
                          <a:cs typeface="Meiryo UI" panose="020B0604030504040204" pitchFamily="50" charset="-128"/>
                        </a:rPr>
                        <a:t>日間で延べ</a:t>
                      </a:r>
                      <a:r>
                        <a:rPr lang="en-US" altLang="ja-JP" sz="1050" i="0" dirty="0" smtClean="0">
                          <a:solidFill>
                            <a:schemeClr val="bg2"/>
                          </a:solidFill>
                          <a:latin typeface="+mj-ea"/>
                          <a:ea typeface="+mj-ea"/>
                          <a:cs typeface="Meiryo UI" panose="020B0604030504040204" pitchFamily="50" charset="-128"/>
                        </a:rPr>
                        <a:t>1000</a:t>
                      </a:r>
                      <a:r>
                        <a:rPr lang="ja-JP" altLang="en-US" sz="1050" i="0" dirty="0" smtClean="0">
                          <a:solidFill>
                            <a:schemeClr val="bg2"/>
                          </a:solidFill>
                          <a:latin typeface="+mj-ea"/>
                          <a:ea typeface="+mj-ea"/>
                          <a:cs typeface="Meiryo UI" panose="020B0604030504040204" pitchFamily="50" charset="-128"/>
                        </a:rPr>
                        <a:t>人以上が参加。有識者が多数参加する講演や議論、ハッカソンとの連携、</a:t>
                      </a:r>
                      <a:r>
                        <a:rPr lang="en-US" altLang="ja-JP" sz="1050" i="0" dirty="0" smtClean="0">
                          <a:solidFill>
                            <a:schemeClr val="bg2"/>
                          </a:solidFill>
                          <a:latin typeface="+mj-ea"/>
                          <a:ea typeface="+mj-ea"/>
                          <a:cs typeface="Meiryo UI" panose="020B0604030504040204" pitchFamily="50" charset="-128"/>
                        </a:rPr>
                        <a:t>Mashup Awards Civic Tech</a:t>
                      </a:r>
                      <a:r>
                        <a:rPr lang="ja-JP" altLang="en-US" sz="1050" i="0" dirty="0" smtClean="0">
                          <a:solidFill>
                            <a:schemeClr val="bg2"/>
                          </a:solidFill>
                          <a:latin typeface="+mj-ea"/>
                          <a:ea typeface="+mj-ea"/>
                          <a:cs typeface="Meiryo UI" panose="020B0604030504040204" pitchFamily="50" charset="-128"/>
                        </a:rPr>
                        <a:t>部門賞のプレゼンなど</a:t>
                      </a:r>
                      <a:r>
                        <a:rPr lang="en-US" altLang="ja-JP" sz="1050" i="0" dirty="0" smtClean="0">
                          <a:solidFill>
                            <a:schemeClr val="bg2"/>
                          </a:solidFill>
                          <a:latin typeface="+mj-ea"/>
                          <a:ea typeface="+mj-ea"/>
                          <a:cs typeface="Meiryo UI" panose="020B0604030504040204" pitchFamily="50" charset="-128"/>
                        </a:rPr>
                        <a:t>30</a:t>
                      </a:r>
                      <a:r>
                        <a:rPr lang="ja-JP" altLang="en-US" sz="1050" i="0" dirty="0" smtClean="0">
                          <a:solidFill>
                            <a:schemeClr val="bg2"/>
                          </a:solidFill>
                          <a:latin typeface="+mj-ea"/>
                          <a:ea typeface="+mj-ea"/>
                          <a:cs typeface="Meiryo UI" panose="020B0604030504040204" pitchFamily="50" charset="-128"/>
                        </a:rPr>
                        <a:t>を超えるセッションやパネル・ディスカッションが行われた。充実した企画・内容（例：消滅可能都市と指定された豊島区の区役所（旧庁舎）での開催、先進自治体からの報告、米</a:t>
                      </a:r>
                      <a:r>
                        <a:rPr lang="en-US" altLang="ja-JP" sz="1050" i="0" dirty="0" smtClean="0">
                          <a:solidFill>
                            <a:schemeClr val="bg2"/>
                          </a:solidFill>
                          <a:latin typeface="+mj-ea"/>
                          <a:ea typeface="+mj-ea"/>
                          <a:cs typeface="Meiryo UI" panose="020B0604030504040204" pitchFamily="50" charset="-128"/>
                        </a:rPr>
                        <a:t>GitHub</a:t>
                      </a:r>
                      <a:r>
                        <a:rPr lang="ja-JP" altLang="en-US" sz="1050" i="0" dirty="0" smtClean="0">
                          <a:solidFill>
                            <a:schemeClr val="bg2"/>
                          </a:solidFill>
                          <a:latin typeface="+mj-ea"/>
                          <a:ea typeface="+mj-ea"/>
                          <a:cs typeface="Meiryo UI" panose="020B0604030504040204" pitchFamily="50" charset="-128"/>
                        </a:rPr>
                        <a:t>の行政担当と</a:t>
                      </a:r>
                      <a:r>
                        <a:rPr lang="en-US" altLang="ja-JP" sz="1050" i="0" dirty="0" smtClean="0">
                          <a:solidFill>
                            <a:schemeClr val="bg2"/>
                          </a:solidFill>
                          <a:latin typeface="+mj-ea"/>
                          <a:ea typeface="+mj-ea"/>
                          <a:cs typeface="Meiryo UI" panose="020B0604030504040204" pitchFamily="50" charset="-128"/>
                        </a:rPr>
                        <a:t>Code for America</a:t>
                      </a:r>
                      <a:r>
                        <a:rPr lang="ja-JP" altLang="en-US" sz="1050" i="0" dirty="0" smtClean="0">
                          <a:solidFill>
                            <a:schemeClr val="bg2"/>
                          </a:solidFill>
                          <a:latin typeface="+mj-ea"/>
                          <a:ea typeface="+mj-ea"/>
                          <a:cs typeface="Meiryo UI" panose="020B0604030504040204" pitchFamily="50" charset="-128"/>
                        </a:rPr>
                        <a:t>フェローのセッションでの海外シビックテック動向報告、コーポレートフェローシップ</a:t>
                      </a:r>
                      <a:r>
                        <a:rPr lang="en-US" altLang="ja-JP" sz="1050" i="0" dirty="0" smtClean="0">
                          <a:solidFill>
                            <a:schemeClr val="bg2"/>
                          </a:solidFill>
                          <a:latin typeface="+mj-ea"/>
                          <a:ea typeface="+mj-ea"/>
                          <a:cs typeface="Meiryo UI" panose="020B0604030504040204" pitchFamily="50" charset="-128"/>
                        </a:rPr>
                        <a:t>/</a:t>
                      </a:r>
                      <a:r>
                        <a:rPr lang="ja-JP" altLang="en-US" sz="1050" i="0" dirty="0" smtClean="0">
                          <a:solidFill>
                            <a:schemeClr val="bg2"/>
                          </a:solidFill>
                          <a:latin typeface="+mj-ea"/>
                          <a:ea typeface="+mj-ea"/>
                          <a:cs typeface="Meiryo UI" panose="020B0604030504040204" pitchFamily="50" charset="-128"/>
                        </a:rPr>
                        <a:t>フェローシップディスカッションや、</a:t>
                      </a:r>
                      <a:r>
                        <a:rPr lang="en-US" altLang="ja-JP" sz="1050" i="0" dirty="0" smtClean="0">
                          <a:solidFill>
                            <a:schemeClr val="bg2"/>
                          </a:solidFill>
                          <a:latin typeface="+mj-ea"/>
                          <a:ea typeface="+mj-ea"/>
                          <a:cs typeface="Meiryo UI" panose="020B0604030504040204" pitchFamily="50" charset="-128"/>
                        </a:rPr>
                        <a:t>RESAS</a:t>
                      </a:r>
                      <a:r>
                        <a:rPr lang="ja-JP" altLang="en-US" sz="1050" i="0" dirty="0" smtClean="0">
                          <a:solidFill>
                            <a:schemeClr val="bg2"/>
                          </a:solidFill>
                          <a:latin typeface="+mj-ea"/>
                          <a:ea typeface="+mj-ea"/>
                          <a:cs typeface="Meiryo UI" panose="020B0604030504040204" pitchFamily="50" charset="-128"/>
                        </a:rPr>
                        <a:t>デモ）が実施された。</a:t>
                      </a:r>
                      <a:endParaRPr lang="en-US" altLang="ja-JP" sz="1050" i="0" dirty="0" smtClean="0">
                        <a:solidFill>
                          <a:schemeClr val="bg2"/>
                        </a:solidFill>
                        <a:latin typeface="+mj-ea"/>
                        <a:ea typeface="+mj-ea"/>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j-ea"/>
                          <a:ea typeface="+mj-ea"/>
                          <a:cs typeface="Meiryo UI" panose="020B0604030504040204" pitchFamily="50" charset="-128"/>
                        </a:rPr>
                        <a:t>官民が保有する、観光、スポーツ、公共交通関連のデータをオープンデータ化し、それの活用を促すアプリコンテスト、アイデアソン・ハッカソンを開催した。</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bg2"/>
                          </a:solidFill>
                          <a:latin typeface="+mj-ea"/>
                          <a:ea typeface="+mj-ea"/>
                          <a:cs typeface="Meiryo UI" panose="020B0604030504040204" pitchFamily="50" charset="-128"/>
                        </a:rPr>
                        <a:t>また、開発した多言語アプリを利用した実証実験を</a:t>
                      </a:r>
                      <a:r>
                        <a:rPr lang="en-US" altLang="ja-JP" sz="1050" dirty="0" smtClean="0">
                          <a:solidFill>
                            <a:schemeClr val="bg2"/>
                          </a:solidFill>
                          <a:latin typeface="+mj-ea"/>
                          <a:ea typeface="+mj-ea"/>
                          <a:cs typeface="Meiryo UI" panose="020B0604030504040204" pitchFamily="50" charset="-128"/>
                        </a:rPr>
                        <a:t>FIS</a:t>
                      </a:r>
                      <a:r>
                        <a:rPr lang="ja-JP" altLang="en-US" sz="1050" dirty="0" smtClean="0">
                          <a:solidFill>
                            <a:schemeClr val="bg2"/>
                          </a:solidFill>
                          <a:latin typeface="+mj-ea"/>
                          <a:ea typeface="+mj-ea"/>
                          <a:cs typeface="Meiryo UI" panose="020B0604030504040204" pitchFamily="50" charset="-128"/>
                        </a:rPr>
                        <a:t>ワールドカップジャンプ札幌大会及びさっぽろ雪まつりで実施（予定）、国際的なスポーツイベントの開催を控えて、さらに増加が予想されるインバウンド観光客の受入環境整備におけるオープンデータ活用のモデルケースを構築した。</a:t>
                      </a:r>
                      <a:endParaRPr lang="en-US" altLang="ja-JP" sz="1050" dirty="0" smtClean="0">
                        <a:solidFill>
                          <a:schemeClr val="bg2"/>
                        </a:solidFill>
                        <a:latin typeface="+mj-ea"/>
                        <a:ea typeface="+mj-ea"/>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390576">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活動紹介サイト</a:t>
                      </a:r>
                      <a:endParaRPr kumimoji="1" lang="ja-JP" altLang="ja-JP" sz="1100" b="1" kern="100" baseline="0" dirty="0" smtClean="0">
                        <a:solidFill>
                          <a:schemeClr val="bg2"/>
                        </a:solidFill>
                        <a:effectLst/>
                        <a:latin typeface="+mj-ea"/>
                        <a:ea typeface="+mj-ea"/>
                        <a:cs typeface="Arial" panose="020B0604020202020204" pitchFamily="34" charset="0"/>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http://code4japan.org/</a:t>
                      </a:r>
                      <a:endParaRPr lang="ja-JP" altLang="en-US" sz="1050" kern="100" baseline="0" dirty="0" smtClean="0">
                        <a:solidFill>
                          <a:schemeClr val="bg2"/>
                        </a:solidFill>
                        <a:effectLst/>
                        <a:latin typeface="+mj-ea"/>
                        <a:ea typeface="+mj-ea"/>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http://sapporo.odcity.org/</a:t>
                      </a:r>
                      <a:endParaRPr lang="ja-JP" altLang="en-US" sz="1050" kern="100" baseline="0" dirty="0" smtClean="0">
                        <a:solidFill>
                          <a:schemeClr val="bg2"/>
                        </a:solidFill>
                        <a:effectLst/>
                        <a:latin typeface="+mj-ea"/>
                        <a:ea typeface="+mj-ea"/>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617536">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kern="1200" baseline="0" dirty="0" smtClean="0">
                          <a:solidFill>
                            <a:schemeClr val="bg2"/>
                          </a:solidFill>
                          <a:latin typeface="+mj-ea"/>
                          <a:ea typeface=""/>
                          <a:cs typeface=""/>
                        </a:rPr>
                        <a:t>主な</a:t>
                      </a:r>
                      <a:endParaRPr kumimoji="1" lang="en-US" altLang="ja-JP" sz="1100" b="1" kern="1200" baseline="0" dirty="0" smtClean="0">
                        <a:solidFill>
                          <a:schemeClr val="bg2"/>
                        </a:solidFill>
                        <a:latin typeface="+mj-ea"/>
                        <a:ea typeface=""/>
                        <a:cs typeface=""/>
                      </a:endParaRPr>
                    </a:p>
                    <a:p>
                      <a:pPr algn="ctr"/>
                      <a:r>
                        <a:rPr kumimoji="1" lang="ja-JP" altLang="en-US" sz="1100" b="1" kern="1200" baseline="0" dirty="0" smtClean="0">
                          <a:solidFill>
                            <a:schemeClr val="bg2"/>
                          </a:solidFill>
                          <a:latin typeface="+mj-ea"/>
                          <a:ea typeface=""/>
                          <a:cs typeface=""/>
                        </a:rPr>
                        <a:t>選定理由</a:t>
                      </a:r>
                      <a:endParaRPr kumimoji="1" lang="ja-JP" altLang="en-US" sz="1100" b="1" baseline="0" dirty="0">
                        <a:solidFill>
                          <a:schemeClr val="bg2"/>
                        </a:solidFill>
                        <a:latin typeface="+mj-ea"/>
                        <a:ea typeface="+mj-ea"/>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・規模だけでなく、充実した企画・内容であること</a:t>
                      </a:r>
                      <a:endPar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・当イベントが日経</a:t>
                      </a:r>
                      <a:r>
                        <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BP</a:t>
                      </a:r>
                      <a:r>
                        <a:rPr kumimoji="1" lang="ja-JP" altLang="en-US" sz="1050" baseline="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などメディアにも多数取り上げられた社会的インパクトとオープンデータによる</a:t>
                      </a:r>
                      <a:r>
                        <a:rPr kumimoji="1" lang="en-US" altLang="ja-JP" sz="1050" baseline="0" dirty="0" err="1"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CivicTech</a:t>
                      </a:r>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活性化に大いに寄与した点</a:t>
                      </a: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・外国人観光客の受入環境整備という地域の課題に対して、官民が保有するデータを活用した実証実験を行うことで、オープンデータの活用のモデルケースを構築した点</a:t>
                      </a: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648" y="3726881"/>
            <a:ext cx="2664296" cy="704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プレースホルダー 7"/>
          <p:cNvSpPr txBox="1">
            <a:spLocks/>
          </p:cNvSpPr>
          <p:nvPr/>
        </p:nvSpPr>
        <p:spPr>
          <a:xfrm>
            <a:off x="4428292" y="3983951"/>
            <a:ext cx="1008112"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「サミットロゴ」</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プレースホルダー 7"/>
          <p:cNvSpPr txBox="1">
            <a:spLocks/>
          </p:cNvSpPr>
          <p:nvPr/>
        </p:nvSpPr>
        <p:spPr>
          <a:xfrm>
            <a:off x="2026984" y="4437112"/>
            <a:ext cx="2755554" cy="179609"/>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http://summit2015.code4japan.org/</a:t>
            </a:r>
            <a:endPar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9087" b="24471"/>
          <a:stretch/>
        </p:blipFill>
        <p:spPr bwMode="auto">
          <a:xfrm>
            <a:off x="5840239" y="3624942"/>
            <a:ext cx="2838450" cy="84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プレースホルダー 7"/>
          <p:cNvSpPr txBox="1">
            <a:spLocks/>
          </p:cNvSpPr>
          <p:nvPr/>
        </p:nvSpPr>
        <p:spPr>
          <a:xfrm>
            <a:off x="8657986" y="3961107"/>
            <a:ext cx="1008112"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「カタログサイト」</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プレースホルダー 7"/>
          <p:cNvSpPr txBox="1">
            <a:spLocks/>
          </p:cNvSpPr>
          <p:nvPr/>
        </p:nvSpPr>
        <p:spPr>
          <a:xfrm>
            <a:off x="6465168" y="4437112"/>
            <a:ext cx="2412268"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http://sapporo.odcity.org</a:t>
            </a:r>
            <a:r>
              <a:rPr lang="en-US" altLang="ja-JP"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54172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488" y="404664"/>
            <a:ext cx="9134339" cy="581715"/>
          </a:xfrm>
        </p:spPr>
        <p:txBody>
          <a:bodyPr/>
          <a:lstStyle/>
          <a:p>
            <a:r>
              <a:rPr lang="ja-JP" altLang="en-US" sz="2400" dirty="0" smtClean="0">
                <a:latin typeface="+mj-ea"/>
              </a:rPr>
              <a:t>２</a:t>
            </a:r>
            <a:r>
              <a:rPr lang="en-US" altLang="ja-JP" sz="2400" dirty="0" smtClean="0">
                <a:latin typeface="+mj-ea"/>
              </a:rPr>
              <a:t>.</a:t>
            </a:r>
            <a:r>
              <a:rPr lang="ja-JP" altLang="en-US" sz="2400" dirty="0" smtClean="0">
                <a:latin typeface="+mj-ea"/>
              </a:rPr>
              <a:t> 受賞作品紹介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a:p>
        </p:txBody>
      </p:sp>
      <p:graphicFrame>
        <p:nvGraphicFramePr>
          <p:cNvPr id="6" name="表 5"/>
          <p:cNvGraphicFramePr>
            <a:graphicFrameLocks noGrp="1"/>
          </p:cNvGraphicFramePr>
          <p:nvPr>
            <p:extLst>
              <p:ext uri="{D42A27DB-BD31-4B8C-83A1-F6EECF244321}">
                <p14:modId xmlns:p14="http://schemas.microsoft.com/office/powerpoint/2010/main" val="992101532"/>
              </p:ext>
            </p:extLst>
          </p:nvPr>
        </p:nvGraphicFramePr>
        <p:xfrm>
          <a:off x="272480" y="1268760"/>
          <a:ext cx="9217024" cy="4809666"/>
        </p:xfrm>
        <a:graphic>
          <a:graphicData uri="http://schemas.openxmlformats.org/drawingml/2006/table">
            <a:tbl>
              <a:tblPr firstRow="1" bandRow="1"/>
              <a:tblGrid>
                <a:gridCol w="1008112"/>
                <a:gridCol w="4104456"/>
                <a:gridCol w="4104456"/>
              </a:tblGrid>
              <a:tr h="310318">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賞</a:t>
                      </a:r>
                      <a:endParaRPr kumimoji="1" lang="ja-JP" altLang="en-US" sz="1100" b="1" baseline="0" dirty="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ニューメディアリスク協会賞</a:t>
                      </a:r>
                      <a:endParaRPr kumimoji="1" lang="en-US" altLang="ja-JP" sz="1100" b="1" baseline="0" dirty="0" smtClean="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baseline="0" dirty="0" smtClean="0">
                          <a:solidFill>
                            <a:schemeClr val="tx1"/>
                          </a:solidFill>
                          <a:latin typeface="+mj-ea"/>
                          <a:ea typeface="+mj-ea"/>
                        </a:rPr>
                        <a:t>融合研究所賞</a:t>
                      </a:r>
                      <a:endParaRPr kumimoji="1" lang="ja-JP" altLang="en-US" sz="1100" b="1" baseline="0" dirty="0">
                        <a:solidFill>
                          <a:schemeClr val="tx1"/>
                        </a:solidFill>
                        <a:latin typeface="+mj-ea"/>
                        <a:ea typeface="+mj-ea"/>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0844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作品名</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政務活動費や国会議員資産の集計結果の</a:t>
                      </a:r>
                      <a:r>
                        <a:rPr lang="en-US" altLang="ja-JP" sz="1100" b="1" kern="100" baseline="0" dirty="0" smtClean="0">
                          <a:solidFill>
                            <a:schemeClr val="bg2"/>
                          </a:solidFill>
                          <a:effectLst/>
                          <a:latin typeface="+mj-ea"/>
                          <a:ea typeface="+mj-ea"/>
                          <a:cs typeface="Meiryo UI" panose="020B0604030504040204" pitchFamily="50" charset="-128"/>
                        </a:rPr>
                        <a:t>CSV</a:t>
                      </a:r>
                      <a:r>
                        <a:rPr lang="ja-JP" altLang="en-US" sz="1100" b="1" kern="100" baseline="0" dirty="0" smtClean="0">
                          <a:solidFill>
                            <a:schemeClr val="bg2"/>
                          </a:solidFill>
                          <a:effectLst/>
                          <a:latin typeface="+mj-ea"/>
                          <a:ea typeface="+mj-ea"/>
                          <a:cs typeface="Meiryo UI" panose="020B0604030504040204" pitchFamily="50" charset="-128"/>
                        </a:rPr>
                        <a:t>ファイル公開</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solidFill>
                            <a:schemeClr val="bg2"/>
                          </a:solidFill>
                          <a:effectLst/>
                          <a:latin typeface="+mj-ea"/>
                          <a:ea typeface="+mj-ea"/>
                          <a:cs typeface="Meiryo UI" panose="020B0604030504040204" pitchFamily="50" charset="-128"/>
                        </a:rPr>
                        <a:t>Umbrella stand</a:t>
                      </a:r>
                      <a:r>
                        <a:rPr lang="ja-JP" altLang="en-US" sz="1100" b="1" kern="100" baseline="0" dirty="0" smtClean="0">
                          <a:solidFill>
                            <a:schemeClr val="bg2"/>
                          </a:solidFill>
                          <a:effectLst/>
                          <a:latin typeface="+mj-ea"/>
                          <a:ea typeface="+mj-ea"/>
                          <a:cs typeface="Meiryo UI" panose="020B0604030504040204" pitchFamily="50" charset="-128"/>
                        </a:rPr>
                        <a:t>及び</a:t>
                      </a:r>
                      <a:r>
                        <a:rPr lang="en-US" altLang="ja-JP" sz="1100" b="1" kern="100" baseline="0" dirty="0" smtClean="0">
                          <a:solidFill>
                            <a:schemeClr val="bg2"/>
                          </a:solidFill>
                          <a:effectLst/>
                          <a:latin typeface="+mj-ea"/>
                          <a:ea typeface="+mj-ea"/>
                          <a:cs typeface="Meiryo UI" panose="020B0604030504040204" pitchFamily="50" charset="-128"/>
                        </a:rPr>
                        <a:t>Dust bin</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8803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受賞者</a:t>
                      </a:r>
                      <a:endParaRPr lang="ja-JP" altLang="ja-JP" sz="1100" b="1" kern="100" baseline="0" dirty="0" smtClean="0">
                        <a:solidFill>
                          <a:schemeClr val="bg2"/>
                        </a:solidFill>
                        <a:effectLst/>
                        <a:latin typeface="+mj-ea"/>
                        <a:ea typeface="+mj-ea"/>
                        <a:cs typeface="Arial" panose="020B0604020202020204" pitchFamily="34" charset="0"/>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Meiryo UI" panose="020B0604030504040204" pitchFamily="50" charset="-128"/>
                        </a:rPr>
                        <a:t>朝日新聞デジタル編集部、大阪社会部、政治部</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b="1" kern="100" baseline="0" dirty="0" smtClean="0">
                          <a:solidFill>
                            <a:schemeClr val="bg2"/>
                          </a:solidFill>
                          <a:effectLst/>
                          <a:latin typeface="+mj-ea"/>
                          <a:ea typeface="+mj-ea"/>
                          <a:cs typeface="Meiryo UI" panose="020B0604030504040204" pitchFamily="50" charset="-128"/>
                        </a:rPr>
                        <a:t>KDDI</a:t>
                      </a:r>
                      <a:r>
                        <a:rPr lang="ja-JP" altLang="en-US" sz="1100" b="1" kern="100" baseline="0" dirty="0" smtClean="0">
                          <a:solidFill>
                            <a:schemeClr val="bg2"/>
                          </a:solidFill>
                          <a:effectLst/>
                          <a:latin typeface="+mj-ea"/>
                          <a:ea typeface="+mj-ea"/>
                          <a:cs typeface="Meiryo UI" panose="020B0604030504040204" pitchFamily="50" charset="-128"/>
                        </a:rPr>
                        <a:t>株式会社</a:t>
                      </a: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2693610">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概要</a:t>
                      </a:r>
                      <a:endParaRPr lang="ja-JP" altLang="ja-JP" sz="1100" b="1" kern="100" baseline="0" dirty="0" smtClean="0">
                        <a:solidFill>
                          <a:schemeClr val="bg2"/>
                        </a:solidFill>
                        <a:effectLst/>
                        <a:latin typeface="+mj-ea"/>
                        <a:ea typeface="+mj-ea"/>
                        <a:cs typeface="Arial" panose="020B0604020202020204" pitchFamily="34" charset="0"/>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i="0" dirty="0" smtClean="0">
                          <a:solidFill>
                            <a:schemeClr val="bg2"/>
                          </a:solidFill>
                          <a:latin typeface="+mj-ea"/>
                          <a:ea typeface="+mj-ea"/>
                          <a:cs typeface="Meiryo UI" panose="020B0604030504040204" pitchFamily="50" charset="-128"/>
                        </a:rPr>
                        <a:t>取材の過程で収集・蓄積・集計したデータを</a:t>
                      </a:r>
                      <a:r>
                        <a:rPr lang="en-US" altLang="ja-JP" sz="1050" i="0" dirty="0" smtClean="0">
                          <a:solidFill>
                            <a:schemeClr val="bg2"/>
                          </a:solidFill>
                          <a:latin typeface="+mj-ea"/>
                          <a:ea typeface="+mj-ea"/>
                          <a:cs typeface="Meiryo UI" panose="020B0604030504040204" pitchFamily="50" charset="-128"/>
                        </a:rPr>
                        <a:t>CSV</a:t>
                      </a:r>
                      <a:r>
                        <a:rPr lang="ja-JP" altLang="en-US" sz="1050" i="0" dirty="0" smtClean="0">
                          <a:solidFill>
                            <a:schemeClr val="bg2"/>
                          </a:solidFill>
                          <a:latin typeface="+mj-ea"/>
                          <a:ea typeface="+mj-ea"/>
                          <a:cs typeface="Meiryo UI" panose="020B0604030504040204" pitchFamily="50" charset="-128"/>
                        </a:rPr>
                        <a:t>ファイルで一般に公開。全国の総局網を通じ、２０１２～１３年度の収支報告書と１３年度の領収書類（計６３万枚）を情報公開請求などで入手。都道府県議が関係する政治団体の収支報告書と領収書類（３万枚超）も取り寄せた。</a:t>
                      </a:r>
                      <a:endParaRPr lang="en-US" altLang="ja-JP" sz="1050" i="0" dirty="0" smtClean="0">
                        <a:solidFill>
                          <a:schemeClr val="bg2"/>
                        </a:solidFill>
                        <a:latin typeface="+mj-ea"/>
                        <a:ea typeface="+mj-ea"/>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err="1" smtClean="0">
                          <a:solidFill>
                            <a:schemeClr val="bg2"/>
                          </a:solidFill>
                          <a:latin typeface="+mj-ea"/>
                          <a:ea typeface="+mj-ea"/>
                          <a:cs typeface="Meiryo UI" panose="020B0604030504040204" pitchFamily="50" charset="-128"/>
                        </a:rPr>
                        <a:t>BtoC</a:t>
                      </a:r>
                      <a:r>
                        <a:rPr lang="ja-JP" altLang="en-US" sz="1050" dirty="0" smtClean="0">
                          <a:solidFill>
                            <a:schemeClr val="bg2"/>
                          </a:solidFill>
                          <a:latin typeface="+mj-ea"/>
                          <a:ea typeface="+mj-ea"/>
                          <a:cs typeface="Meiryo UI" panose="020B0604030504040204" pitchFamily="50" charset="-128"/>
                        </a:rPr>
                        <a:t>の</a:t>
                      </a:r>
                      <a:r>
                        <a:rPr lang="en-US" altLang="ja-JP" sz="1050" dirty="0" err="1" smtClean="0">
                          <a:solidFill>
                            <a:schemeClr val="bg2"/>
                          </a:solidFill>
                          <a:latin typeface="+mj-ea"/>
                          <a:ea typeface="+mj-ea"/>
                          <a:cs typeface="Meiryo UI" panose="020B0604030504040204" pitchFamily="50" charset="-128"/>
                        </a:rPr>
                        <a:t>IoT</a:t>
                      </a:r>
                      <a:r>
                        <a:rPr lang="ja-JP" altLang="en-US" sz="1050" dirty="0" smtClean="0">
                          <a:solidFill>
                            <a:schemeClr val="bg2"/>
                          </a:solidFill>
                          <a:latin typeface="+mj-ea"/>
                          <a:ea typeface="+mj-ea"/>
                          <a:cs typeface="Meiryo UI" panose="020B0604030504040204" pitchFamily="50" charset="-128"/>
                        </a:rPr>
                        <a:t>製品を開発・販売。傘たてやごみ箱がスマホと連動して、傘の有無やごみの収集予定を教えてくれるサービス。</a:t>
                      </a:r>
                      <a:endParaRPr lang="en-US" altLang="ja-JP" sz="1050" dirty="0" smtClean="0">
                        <a:solidFill>
                          <a:schemeClr val="bg2"/>
                        </a:solidFill>
                        <a:latin typeface="+mj-ea"/>
                        <a:ea typeface="+mj-ea"/>
                        <a:cs typeface="Meiryo UI" panose="020B0604030504040204" pitchFamily="50" charset="-128"/>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400882">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1" kern="100" baseline="0" dirty="0" smtClean="0">
                          <a:solidFill>
                            <a:schemeClr val="bg2"/>
                          </a:solidFill>
                          <a:effectLst/>
                          <a:latin typeface="+mj-ea"/>
                          <a:ea typeface="+mj-ea"/>
                          <a:cs typeface="Arial" panose="020B0604020202020204" pitchFamily="34" charset="0"/>
                        </a:rPr>
                        <a:t>活動紹介サイト</a:t>
                      </a:r>
                      <a:endParaRPr kumimoji="1" lang="ja-JP" altLang="ja-JP" sz="1100" b="1" kern="100" baseline="0" dirty="0" smtClean="0">
                        <a:solidFill>
                          <a:schemeClr val="bg2"/>
                        </a:solidFill>
                        <a:effectLst/>
                        <a:latin typeface="+mj-ea"/>
                        <a:ea typeface="+mj-ea"/>
                        <a:cs typeface="Arial" panose="020B0604020202020204" pitchFamily="34" charset="0"/>
                      </a:endParaRPr>
                    </a:p>
                  </a:txBody>
                  <a:tcPr marL="0" marR="0"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http://www.asahi.com/topics/word/</a:t>
                      </a:r>
                      <a:r>
                        <a:rPr lang="ja-JP" altLang="en-US" sz="1050" kern="100" baseline="0" dirty="0" smtClean="0">
                          <a:solidFill>
                            <a:schemeClr val="bg2"/>
                          </a:solidFill>
                          <a:effectLst/>
                          <a:latin typeface="+mj-ea"/>
                          <a:ea typeface="+mj-ea"/>
                          <a:cs typeface="Meiryo UI" panose="020B0604030504040204" pitchFamily="50" charset="-128"/>
                        </a:rPr>
                        <a:t>資産公開</a:t>
                      </a:r>
                      <a:r>
                        <a:rPr lang="en-US" altLang="ja-JP" sz="1050" kern="100" baseline="0" dirty="0" smtClean="0">
                          <a:solidFill>
                            <a:schemeClr val="bg2"/>
                          </a:solidFill>
                          <a:effectLst/>
                          <a:latin typeface="+mj-ea"/>
                          <a:ea typeface="+mj-ea"/>
                          <a:cs typeface="Meiryo UI" panose="020B0604030504040204" pitchFamily="50" charset="-128"/>
                        </a:rPr>
                        <a:t>.html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http://www.asahi.com/topics/word/</a:t>
                      </a:r>
                      <a:r>
                        <a:rPr lang="ja-JP" altLang="en-US" sz="1050" kern="100" baseline="0" dirty="0" smtClean="0">
                          <a:solidFill>
                            <a:schemeClr val="bg2"/>
                          </a:solidFill>
                          <a:effectLst/>
                          <a:latin typeface="+mj-ea"/>
                          <a:ea typeface="+mj-ea"/>
                          <a:cs typeface="Meiryo UI" panose="020B0604030504040204" pitchFamily="50" charset="-128"/>
                        </a:rPr>
                        <a:t>政務活動費全国調査</a:t>
                      </a:r>
                      <a:r>
                        <a:rPr lang="en-US" altLang="ja-JP" sz="1050" kern="100" baseline="0" dirty="0" smtClean="0">
                          <a:solidFill>
                            <a:schemeClr val="bg2"/>
                          </a:solidFill>
                          <a:effectLst/>
                          <a:latin typeface="+mj-ea"/>
                          <a:ea typeface="+mj-ea"/>
                          <a:cs typeface="Meiryo UI" panose="020B0604030504040204" pitchFamily="50" charset="-128"/>
                        </a:rPr>
                        <a:t>.html</a:t>
                      </a:r>
                      <a:endParaRPr lang="ja-JP" altLang="en-US" sz="1050" kern="100" baseline="0" dirty="0" smtClean="0">
                        <a:solidFill>
                          <a:schemeClr val="bg2"/>
                        </a:solidFill>
                        <a:effectLst/>
                        <a:latin typeface="+mj-ea"/>
                        <a:ea typeface="+mj-ea"/>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kern="100" baseline="0" dirty="0" smtClean="0">
                          <a:solidFill>
                            <a:schemeClr val="bg2"/>
                          </a:solidFill>
                          <a:effectLst/>
                          <a:latin typeface="+mj-ea"/>
                          <a:ea typeface="+mj-ea"/>
                          <a:cs typeface="Meiryo UI" panose="020B0604030504040204" pitchFamily="50" charset="-128"/>
                        </a:rPr>
                        <a:t>http://www.au.kddi.com/information/topic/auwallet/20151130-01.html</a:t>
                      </a:r>
                      <a:endParaRPr lang="ja-JP" altLang="en-US" sz="1050" kern="100" baseline="0" dirty="0" smtClean="0">
                        <a:solidFill>
                          <a:schemeClr val="bg2"/>
                        </a:solidFill>
                        <a:effectLst/>
                        <a:latin typeface="+mj-ea"/>
                        <a:ea typeface="+mj-ea"/>
                        <a:cs typeface="Meiryo UI" panose="020B0604030504040204" pitchFamily="50" charset="-128"/>
                      </a:endParaRPr>
                    </a:p>
                  </a:txBody>
                  <a:tcPr anchor="ct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r h="637766">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pPr algn="ctr"/>
                      <a:r>
                        <a:rPr kumimoji="1" lang="ja-JP" altLang="en-US" sz="1100" b="1" kern="1200" baseline="0" dirty="0" smtClean="0">
                          <a:solidFill>
                            <a:schemeClr val="bg2"/>
                          </a:solidFill>
                          <a:latin typeface="+mj-ea"/>
                          <a:ea typeface=""/>
                          <a:cs typeface=""/>
                        </a:rPr>
                        <a:t>主な</a:t>
                      </a:r>
                      <a:endParaRPr kumimoji="1" lang="en-US" altLang="ja-JP" sz="1100" b="1" kern="1200" baseline="0" smtClean="0">
                        <a:solidFill>
                          <a:schemeClr val="bg2"/>
                        </a:solidFill>
                        <a:latin typeface="+mj-ea"/>
                        <a:ea typeface=""/>
                        <a:cs typeface=""/>
                      </a:endParaRPr>
                    </a:p>
                    <a:p>
                      <a:pPr algn="ctr"/>
                      <a:r>
                        <a:rPr kumimoji="1" lang="ja-JP" altLang="en-US" sz="1100" b="1" kern="1200" baseline="0" smtClean="0">
                          <a:solidFill>
                            <a:schemeClr val="bg2"/>
                          </a:solidFill>
                          <a:latin typeface="+mj-ea"/>
                          <a:ea typeface=""/>
                          <a:cs typeface=""/>
                        </a:rPr>
                        <a:t>選定</a:t>
                      </a:r>
                      <a:r>
                        <a:rPr kumimoji="1" lang="ja-JP" altLang="en-US" sz="1100" b="1" kern="1200" baseline="0" dirty="0" smtClean="0">
                          <a:solidFill>
                            <a:schemeClr val="bg2"/>
                          </a:solidFill>
                          <a:latin typeface="+mj-ea"/>
                          <a:ea typeface=""/>
                          <a:cs typeface=""/>
                        </a:rPr>
                        <a:t>理由</a:t>
                      </a:r>
                      <a:endParaRPr kumimoji="1" lang="ja-JP" altLang="en-US" sz="1100" b="1" baseline="0" dirty="0">
                        <a:solidFill>
                          <a:schemeClr val="bg2"/>
                        </a:solidFill>
                        <a:latin typeface="+mj-ea"/>
                        <a:ea typeface="+mj-ea"/>
                      </a:endParaRP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・既存大手メディア（新聞社）の情報収集力により集めたデータを、オープンデータとして公開した事例</a:t>
                      </a:r>
                    </a:p>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・オープンデータがオープンガバメントの取組の一つであることを象徴している</a:t>
                      </a: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72541" rtl="0" eaLnBrk="1" latinLnBrk="0" hangingPunct="1">
                        <a:defRPr kumimoji="1" sz="1300" kern="1200">
                          <a:solidFill>
                            <a:schemeClr val="tx1"/>
                          </a:solidFill>
                          <a:latin typeface="Gill Sans MT"/>
                          <a:ea typeface=""/>
                          <a:cs typeface=""/>
                        </a:defRPr>
                      </a:lvl1pPr>
                      <a:lvl2pPr marL="336271" algn="l" defTabSz="672541" rtl="0" eaLnBrk="1" latinLnBrk="0" hangingPunct="1">
                        <a:defRPr kumimoji="1" sz="1300" kern="1200">
                          <a:solidFill>
                            <a:schemeClr val="tx1"/>
                          </a:solidFill>
                          <a:latin typeface="Gill Sans MT"/>
                          <a:ea typeface=""/>
                          <a:cs typeface=""/>
                        </a:defRPr>
                      </a:lvl2pPr>
                      <a:lvl3pPr marL="672541" algn="l" defTabSz="672541" rtl="0" eaLnBrk="1" latinLnBrk="0" hangingPunct="1">
                        <a:defRPr kumimoji="1" sz="1300" kern="1200">
                          <a:solidFill>
                            <a:schemeClr val="tx1"/>
                          </a:solidFill>
                          <a:latin typeface="Gill Sans MT"/>
                          <a:ea typeface=""/>
                          <a:cs typeface=""/>
                        </a:defRPr>
                      </a:lvl3pPr>
                      <a:lvl4pPr marL="1008812" algn="l" defTabSz="672541" rtl="0" eaLnBrk="1" latinLnBrk="0" hangingPunct="1">
                        <a:defRPr kumimoji="1" sz="1300" kern="1200">
                          <a:solidFill>
                            <a:schemeClr val="tx1"/>
                          </a:solidFill>
                          <a:latin typeface="Gill Sans MT"/>
                          <a:ea typeface=""/>
                          <a:cs typeface=""/>
                        </a:defRPr>
                      </a:lvl4pPr>
                      <a:lvl5pPr marL="1345082" algn="l" defTabSz="672541" rtl="0" eaLnBrk="1" latinLnBrk="0" hangingPunct="1">
                        <a:defRPr kumimoji="1" sz="1300" kern="1200">
                          <a:solidFill>
                            <a:schemeClr val="tx1"/>
                          </a:solidFill>
                          <a:latin typeface="Gill Sans MT"/>
                          <a:ea typeface=""/>
                          <a:cs typeface=""/>
                        </a:defRPr>
                      </a:lvl5pPr>
                      <a:lvl6pPr marL="1681353" algn="l" defTabSz="672541" rtl="0" eaLnBrk="1" latinLnBrk="0" hangingPunct="1">
                        <a:defRPr kumimoji="1" sz="1300" kern="1200">
                          <a:solidFill>
                            <a:schemeClr val="tx1"/>
                          </a:solidFill>
                          <a:latin typeface="Gill Sans MT"/>
                          <a:ea typeface=""/>
                          <a:cs typeface=""/>
                        </a:defRPr>
                      </a:lvl6pPr>
                      <a:lvl7pPr marL="2017624" algn="l" defTabSz="672541" rtl="0" eaLnBrk="1" latinLnBrk="0" hangingPunct="1">
                        <a:defRPr kumimoji="1" sz="1300" kern="1200">
                          <a:solidFill>
                            <a:schemeClr val="tx1"/>
                          </a:solidFill>
                          <a:latin typeface="Gill Sans MT"/>
                          <a:ea typeface=""/>
                          <a:cs typeface=""/>
                        </a:defRPr>
                      </a:lvl7pPr>
                      <a:lvl8pPr marL="2353894" algn="l" defTabSz="672541" rtl="0" eaLnBrk="1" latinLnBrk="0" hangingPunct="1">
                        <a:defRPr kumimoji="1" sz="1300" kern="1200">
                          <a:solidFill>
                            <a:schemeClr val="tx1"/>
                          </a:solidFill>
                          <a:latin typeface="Gill Sans MT"/>
                          <a:ea typeface=""/>
                          <a:cs typeface=""/>
                        </a:defRPr>
                      </a:lvl8pPr>
                      <a:lvl9pPr marL="2690165" algn="l" defTabSz="672541" rtl="0" eaLnBrk="1" latinLnBrk="0" hangingPunct="1">
                        <a:defRPr kumimoji="1" sz="1300" kern="1200">
                          <a:solidFill>
                            <a:schemeClr val="tx1"/>
                          </a:solidFill>
                          <a:latin typeface="Gill Sans MT"/>
                          <a:ea typeface=""/>
                          <a:cs typeface=""/>
                        </a:defRPr>
                      </a:lvl9pPr>
                    </a:lstStyle>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・オープンデータの新たな形の利活用事例</a:t>
                      </a:r>
                      <a:endParaRPr kumimoji="1" lang="en-US" altLang="ja-JP"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baseline="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・ハードとソフト（オープンデータ）の融合</a:t>
                      </a:r>
                    </a:p>
                  </a:txBody>
                  <a:tcPr>
                    <a:lnL w="12700" cap="flat" cmpd="sng" algn="ctr">
                      <a:solidFill>
                        <a:srgbClr val="424456">
                          <a:lumMod val="60000"/>
                          <a:lumOff val="40000"/>
                        </a:srgbClr>
                      </a:solidFill>
                      <a:prstDash val="solid"/>
                      <a:round/>
                      <a:headEnd type="none" w="med" len="med"/>
                      <a:tailEnd type="none" w="med" len="med"/>
                    </a:lnL>
                    <a:lnR w="12700" cap="flat" cmpd="sng" algn="ctr">
                      <a:solidFill>
                        <a:srgbClr val="424456">
                          <a:lumMod val="60000"/>
                          <a:lumOff val="40000"/>
                        </a:srgbClr>
                      </a:solidFill>
                      <a:prstDash val="solid"/>
                      <a:round/>
                      <a:headEnd type="none" w="med" len="med"/>
                      <a:tailEnd type="none" w="med" len="med"/>
                    </a:lnR>
                    <a:lnT w="12700" cap="flat" cmpd="sng" algn="ctr">
                      <a:solidFill>
                        <a:srgbClr val="424456">
                          <a:lumMod val="60000"/>
                          <a:lumOff val="40000"/>
                        </a:srgbClr>
                      </a:solidFill>
                      <a:prstDash val="solid"/>
                      <a:round/>
                      <a:headEnd type="none" w="med" len="med"/>
                      <a:tailEnd type="none" w="med" len="med"/>
                    </a:lnT>
                    <a:lnB w="12700" cap="flat" cmpd="sng" algn="ctr">
                      <a:solidFill>
                        <a:srgbClr val="424456">
                          <a:lumMod val="60000"/>
                          <a:lumOff val="4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615" y="3070686"/>
            <a:ext cx="3744417" cy="1510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プレースホルダー 7"/>
          <p:cNvSpPr txBox="1">
            <a:spLocks/>
          </p:cNvSpPr>
          <p:nvPr/>
        </p:nvSpPr>
        <p:spPr>
          <a:xfrm>
            <a:off x="4593745" y="3696912"/>
            <a:ext cx="756084"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「資産データの公開」</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プレースホルダー 7"/>
          <p:cNvSpPr txBox="1">
            <a:spLocks/>
          </p:cNvSpPr>
          <p:nvPr/>
        </p:nvSpPr>
        <p:spPr>
          <a:xfrm>
            <a:off x="1712640" y="4609179"/>
            <a:ext cx="3960440"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://www.asahi.com/topics/word/</a:t>
            </a:r>
            <a:r>
              <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資産公開</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.html </a:t>
            </a:r>
            <a:endPar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080" y="3081774"/>
            <a:ext cx="3603115" cy="135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プレースホルダー 7"/>
          <p:cNvSpPr txBox="1">
            <a:spLocks/>
          </p:cNvSpPr>
          <p:nvPr/>
        </p:nvSpPr>
        <p:spPr>
          <a:xfrm>
            <a:off x="5997116" y="2880987"/>
            <a:ext cx="1224136"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Umbrella stand</a:t>
            </a: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プレースホルダー 7"/>
          <p:cNvSpPr txBox="1">
            <a:spLocks/>
          </p:cNvSpPr>
          <p:nvPr/>
        </p:nvSpPr>
        <p:spPr>
          <a:xfrm>
            <a:off x="8049344" y="2880987"/>
            <a:ext cx="1224136"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Dust bin</a:t>
            </a:r>
            <a:r>
              <a:rPr lang="ja-JP" altLang="en-US"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  </a:t>
            </a:r>
          </a:p>
          <a:p>
            <a:pPr marL="0" indent="0" latinLnBrk="0">
              <a:buNone/>
            </a:pPr>
            <a:endParaRPr lang="ja-JP" altLang="en-US" sz="9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プレースホルダー 7"/>
          <p:cNvSpPr txBox="1">
            <a:spLocks/>
          </p:cNvSpPr>
          <p:nvPr/>
        </p:nvSpPr>
        <p:spPr>
          <a:xfrm>
            <a:off x="5457056" y="4465163"/>
            <a:ext cx="4176464" cy="259981"/>
          </a:xfrm>
          <a:prstGeom prst="rect">
            <a:avLst/>
          </a:prstGeom>
        </p:spPr>
        <p:txBody>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marL="0" indent="0" latinLnBrk="0">
              <a:buNone/>
            </a:pPr>
            <a:r>
              <a:rPr lang="ja-JP" altLang="en-US"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0" dirty="0" smtClean="0">
                <a:solidFill>
                  <a:schemeClr val="bg2"/>
                </a:solidFill>
                <a:latin typeface="Meiryo UI" panose="020B0604030504040204" pitchFamily="50" charset="-128"/>
                <a:ea typeface="Meiryo UI" panose="020B0604030504040204" pitchFamily="50" charset="-128"/>
                <a:cs typeface="Meiryo UI" panose="020B0604030504040204" pitchFamily="50" charset="-128"/>
              </a:rPr>
              <a:t>http</a:t>
            </a:r>
            <a:r>
              <a:rPr lang="en-US" altLang="ja-JP"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rPr>
              <a:t>://www.au.kddi.com/information/topic/auwallet/20151130-01.html</a:t>
            </a:r>
            <a:endParaRPr lang="ja-JP" altLang="en-US" sz="800" kern="0" dirty="0">
              <a:solidFill>
                <a:schemeClr val="bg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52451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プレゼンテーション1" id="{DE00921D-40F7-43B6-BD6D-305108E5D07E}" vid="{133BE196-5EE9-4F4C-B01D-66311A1AA8D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VLEDパワポ基本テンプレート</Template>
  <TotalTime>0</TotalTime>
  <Words>1980</Words>
  <Application>Microsoft Office PowerPoint</Application>
  <PresentationFormat>A4 210 x 297 mm</PresentationFormat>
  <Paragraphs>207</Paragraphs>
  <Slides>8</Slides>
  <Notes>0</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VLEDパワポ基本テンプレート</vt:lpstr>
      <vt:lpstr>勝手表彰受賞作品紹介</vt:lpstr>
      <vt:lpstr>1. 勝手表彰受賞者一覧</vt:lpstr>
      <vt:lpstr>２. 受賞作品紹介</vt:lpstr>
      <vt:lpstr>２. 受賞作品紹介</vt:lpstr>
      <vt:lpstr>２. 受賞作品紹介</vt:lpstr>
      <vt:lpstr>２. 受賞作品紹介</vt:lpstr>
      <vt:lpstr>２. 受賞作品紹介</vt:lpstr>
      <vt:lpstr>２. 受賞作品紹介</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2014-12-17T06:37:59Z</dcterms:created>
  <dcterms:modified xsi:type="dcterms:W3CDTF">2016-03-10T05:21:46Z</dcterms:modified>
</cp:coreProperties>
</file>